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8" r:id="rId3"/>
    <p:sldId id="296" r:id="rId4"/>
    <p:sldId id="259" r:id="rId5"/>
    <p:sldId id="260" r:id="rId6"/>
    <p:sldId id="29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98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2" r:id="rId39"/>
    <p:sldId id="293" r:id="rId40"/>
    <p:sldId id="294" r:id="rId41"/>
    <p:sldId id="295" r:id="rId4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9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932" y="-6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EC5201E7-CC5E-4BCF-8FE8-B5EA45799A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8FB5D4C0-67A5-412C-89B1-95985BEF5E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434C55-A587-4C77-8BAC-2B0E716BE22A}" type="slidenum">
              <a:rPr lang="en-US"/>
              <a:pPr/>
              <a:t>1</a:t>
            </a:fld>
            <a:endParaRPr 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9F3DC-03AF-4BC3-BFB6-33F5844809F0}" type="slidenum">
              <a:rPr lang="en-US"/>
              <a:pPr/>
              <a:t>10</a:t>
            </a:fld>
            <a:endParaRPr lang="en-US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1B730-3CD7-4AC4-949F-28EFB98F1370}" type="slidenum">
              <a:rPr lang="en-US"/>
              <a:pPr/>
              <a:t>11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3B0FF8-0383-4AE5-85B8-1F7313AB04E2}" type="slidenum">
              <a:rPr lang="en-US"/>
              <a:pPr/>
              <a:t>12</a:t>
            </a:fld>
            <a:endParaRPr 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12CDF-7AAC-4BFB-9576-B5C79B0EBBAE}" type="slidenum">
              <a:rPr lang="en-US"/>
              <a:pPr/>
              <a:t>13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F2855F-4C01-4AF8-9033-B59195F74C0F}" type="slidenum">
              <a:rPr lang="en-US"/>
              <a:pPr/>
              <a:t>14</a:t>
            </a:fld>
            <a:endParaRPr lang="en-US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4C59E1-31ED-4AC7-B3F8-26559850EA8D}" type="slidenum">
              <a:rPr lang="en-US"/>
              <a:pPr/>
              <a:t>15</a:t>
            </a:fld>
            <a:endParaRPr lang="en-US"/>
          </a:p>
        </p:txBody>
      </p:sp>
      <p:sp>
        <p:nvSpPr>
          <p:cNvPr id="67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B563A1-7514-44A0-89DE-072FAF3CBEBE}" type="slidenum">
              <a:rPr lang="en-US"/>
              <a:pPr/>
              <a:t>16</a:t>
            </a:fld>
            <a:endParaRPr lang="en-US"/>
          </a:p>
        </p:txBody>
      </p:sp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560B7-6982-4E32-B122-301580C69C50}" type="slidenum">
              <a:rPr lang="en-US"/>
              <a:pPr/>
              <a:t>17</a:t>
            </a:fld>
            <a:endParaRPr lang="en-US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9F25B1-E5CE-4633-8F7D-7E74C3BD735B}" type="slidenum">
              <a:rPr lang="en-US"/>
              <a:pPr/>
              <a:t>18</a:t>
            </a:fld>
            <a:endParaRPr lang="en-US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CB0EF-26C4-46E9-9C1F-E28B1269AD25}" type="slidenum">
              <a:rPr lang="en-US"/>
              <a:pPr/>
              <a:t>19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5ACFFB-0AC0-460F-AC7D-F617584DAFF6}" type="slidenum">
              <a:rPr lang="en-US"/>
              <a:pPr/>
              <a:t>2</a:t>
            </a:fld>
            <a:endParaRPr 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F3558B-0D93-47EB-A9E3-05580763FCF7}" type="slidenum">
              <a:rPr lang="en-US"/>
              <a:pPr/>
              <a:t>20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2CF0AE-F923-4417-837C-D5773DAB72B9}" type="slidenum">
              <a:rPr lang="en-US"/>
              <a:pPr/>
              <a:t>21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F58E8-8D6F-4B05-A853-1AF4D8ADE4D1}" type="slidenum">
              <a:rPr lang="en-US"/>
              <a:pPr/>
              <a:t>22</a:t>
            </a:fld>
            <a:endParaRPr lang="en-US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176E88-107F-435C-8A80-C9C4E9762903}" type="slidenum">
              <a:rPr lang="en-US"/>
              <a:pPr/>
              <a:t>23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D5C30-43C3-4781-B29A-7A8921F541EF}" type="slidenum">
              <a:rPr lang="en-US"/>
              <a:pPr/>
              <a:t>24</a:t>
            </a:fld>
            <a:endParaRPr lang="en-US"/>
          </a:p>
        </p:txBody>
      </p:sp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41125-C167-409C-B2A6-7A4AB161F143}" type="slidenum">
              <a:rPr lang="en-US"/>
              <a:pPr/>
              <a:t>25</a:t>
            </a:fld>
            <a:endParaRPr lang="en-US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576D2-F081-4EEE-92B4-875F12727DAB}" type="slidenum">
              <a:rPr lang="en-US"/>
              <a:pPr/>
              <a:t>26</a:t>
            </a:fld>
            <a:endParaRPr lang="en-US"/>
          </a:p>
        </p:txBody>
      </p:sp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DDF99-F610-45E6-BBA4-4D855F7809C1}" type="slidenum">
              <a:rPr lang="en-US"/>
              <a:pPr/>
              <a:t>27</a:t>
            </a:fld>
            <a:endParaRPr lang="en-US"/>
          </a:p>
        </p:txBody>
      </p:sp>
      <p:sp>
        <p:nvSpPr>
          <p:cNvPr id="79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CBCD30-6810-4B2A-AC96-FDD5AA0D5D49}" type="slidenum">
              <a:rPr lang="en-US"/>
              <a:pPr/>
              <a:t>28</a:t>
            </a:fld>
            <a:endParaRPr lang="en-US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EF47F5-EDEB-4D4C-899E-B3B61D0AA290}" type="slidenum">
              <a:rPr lang="en-US"/>
              <a:pPr/>
              <a:t>29</a:t>
            </a:fld>
            <a:endParaRPr lang="en-US"/>
          </a:p>
        </p:txBody>
      </p:sp>
      <p:sp>
        <p:nvSpPr>
          <p:cNvPr id="81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0B667-D04E-4A8F-A9B5-3A62D98537A9}" type="slidenum">
              <a:rPr lang="en-US"/>
              <a:pPr/>
              <a:t>3</a:t>
            </a:fld>
            <a:endParaRPr 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B0874-6F42-412B-A3B0-13A63F286B76}" type="slidenum">
              <a:rPr lang="en-US"/>
              <a:pPr/>
              <a:t>30</a:t>
            </a:fld>
            <a:endParaRPr lang="en-US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A58C90-0D91-426A-A4CF-A9A724DA308F}" type="slidenum">
              <a:rPr lang="en-US"/>
              <a:pPr/>
              <a:t>31</a:t>
            </a:fld>
            <a:endParaRPr lang="en-US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31F2D1-9EAC-4E2D-ACF4-0A533B16CFB8}" type="slidenum">
              <a:rPr lang="en-US"/>
              <a:pPr/>
              <a:t>32</a:t>
            </a:fld>
            <a:endParaRPr lang="en-US"/>
          </a:p>
        </p:txBody>
      </p:sp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030792-998C-43C2-841F-0EE1932C3681}" type="slidenum">
              <a:rPr lang="en-US"/>
              <a:pPr/>
              <a:t>33</a:t>
            </a:fld>
            <a:endParaRPr lang="en-US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F0CD6-EABF-4D83-8674-AA5ADEAB2551}" type="slidenum">
              <a:rPr lang="en-US"/>
              <a:pPr/>
              <a:t>34</a:t>
            </a:fld>
            <a:endParaRPr lang="en-US"/>
          </a:p>
        </p:txBody>
      </p:sp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56FCA-6A20-4F0A-ACB9-F23F8D56DE38}" type="slidenum">
              <a:rPr lang="en-US"/>
              <a:pPr/>
              <a:t>35</a:t>
            </a:fld>
            <a:endParaRPr lang="en-US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AF51E-9882-4F3A-A191-92E73517042A}" type="slidenum">
              <a:rPr lang="en-US"/>
              <a:pPr/>
              <a:t>36</a:t>
            </a:fld>
            <a:endParaRPr lang="en-US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107162-E97A-417B-8B4D-3E26C550E0EB}" type="slidenum">
              <a:rPr lang="en-US"/>
              <a:pPr/>
              <a:t>37</a:t>
            </a:fld>
            <a:endParaRPr lang="en-US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A52F93-F9F6-4EFE-9457-4048218A7019}" type="slidenum">
              <a:rPr lang="en-US"/>
              <a:pPr/>
              <a:t>38</a:t>
            </a:fld>
            <a:endParaRPr lang="en-US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2D1559-66A0-455E-8AF7-F657AD809FA0}" type="slidenum">
              <a:rPr lang="en-US"/>
              <a:pPr/>
              <a:t>39</a:t>
            </a:fld>
            <a:endParaRPr lang="en-US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9CDC1-F054-4250-857D-8B7114F7F66D}" type="slidenum">
              <a:rPr lang="en-US"/>
              <a:pPr/>
              <a:t>4</a:t>
            </a:fld>
            <a:endParaRPr lang="en-US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4823AA-D716-4950-830C-731115524363}" type="slidenum">
              <a:rPr lang="en-US"/>
              <a:pPr/>
              <a:t>40</a:t>
            </a:fld>
            <a:endParaRPr lang="en-U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3999E-C981-45AB-A1E5-6B22D0CFB024}" type="slidenum">
              <a:rPr lang="en-US"/>
              <a:pPr/>
              <a:t>41</a:t>
            </a:fld>
            <a:endParaRPr lang="en-US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09294-8A65-4E90-966F-B786C1DC6650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06999-22A3-49B0-861B-5647A3387C9E}" type="slidenum">
              <a:rPr lang="en-US"/>
              <a:pPr/>
              <a:t>6</a:t>
            </a:fld>
            <a:endParaRPr lang="en-US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469DA9-5621-4796-9B7A-BFFF65C165D2}" type="slidenum">
              <a:rPr lang="en-US"/>
              <a:pPr/>
              <a:t>7</a:t>
            </a:fld>
            <a:endParaRPr 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942737-11F9-459D-9ADB-45130590D23D}" type="slidenum">
              <a:rPr lang="en-US"/>
              <a:pPr/>
              <a:t>8</a:t>
            </a:fld>
            <a:endParaRPr lang="en-US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EF149-D6AF-4CAA-96F3-8FAB62BAAF1A}" type="slidenum">
              <a:rPr lang="en-US"/>
              <a:pPr/>
              <a:t>9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026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4099" name="Freeform 1027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1028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1029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1030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3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4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5" name="Rectangle 103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4106" name="Rectangle 103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The Vocal Pedagogy Workshop 2011</a:t>
            </a:r>
            <a:endParaRPr lang="en-US"/>
          </a:p>
        </p:txBody>
      </p:sp>
      <p:sp>
        <p:nvSpPr>
          <p:cNvPr id="4107" name="Rectangle 103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0F3F6B-AC96-406D-B92E-6F6FBFB3EA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Vocal Pedagogy Workshop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F3D7C-2B69-443D-A24C-FC60AF2087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Vocal Pedagogy Workshop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0F716D-8D9B-4F67-B081-601020B56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Vocal Pedagogy Workshop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1D950-B52F-4BDB-8B46-B0DF37081E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Vocal Pedagogy Workshop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01C47-D4E3-411D-A186-C50A18034E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Vocal Pedagogy Workshop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7B1799-7671-4A87-B385-5C332923B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Vocal Pedagogy Workshop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1C811-4BB1-47F4-9ABC-F66888B125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Vocal Pedagogy Workshop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AF14B-68AB-4239-9D87-CD5D887740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Vocal Pedagogy Workshop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D7A06-86FC-4DDA-B2D0-8DB00E8038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Vocal Pedagogy Workshop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4491E-9818-47F0-973E-6D1E447B95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The Vocal Pedagogy Workshop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8BCF4-96EE-4357-B0BE-0EE4FCE1C4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r>
              <a:rPr lang="en-US" smtClean="0"/>
              <a:t>The Vocal Pedagogy Workshop 2011</a:t>
            </a:r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2AF8178F-561D-4D2F-91FE-6F729F6B8D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dissolve/>
  </p:transition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gsm.edu/voice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oice.meei.harvard.edu/disorders/" TargetMode="External"/><Relationship Id="rId4" Type="http://schemas.openxmlformats.org/officeDocument/2006/relationships/hyperlink" Target="http://www.hopkinsmedicine.org/voice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  <p:sp>
        <p:nvSpPr>
          <p:cNvPr id="5" name="Rectangle 103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CE283D6-E8BE-4DBF-BC1D-0B1E72636261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>
                <a:latin typeface="Charlesworth" pitchFamily="82" charset="0"/>
              </a:rPr>
              <a:t>The Vocal Pedagogy Workshop</a:t>
            </a:r>
            <a:r>
              <a:rPr lang="en-US" i="1">
                <a:latin typeface="Garamond" pitchFamily="18" charset="0"/>
              </a:rPr>
              <a:t> </a:t>
            </a:r>
            <a:br>
              <a:rPr lang="en-US" i="1">
                <a:latin typeface="Garamond" pitchFamily="18" charset="0"/>
              </a:rPr>
            </a:br>
            <a:r>
              <a:rPr lang="en-US" sz="2400">
                <a:latin typeface="Garamond" pitchFamily="18" charset="0"/>
              </a:rPr>
              <a:t>Stephen F. Austin, M.M., Ph.D.</a:t>
            </a:r>
            <a:br>
              <a:rPr lang="en-US" sz="2400">
                <a:latin typeface="Garamond" pitchFamily="18" charset="0"/>
              </a:rPr>
            </a:br>
            <a:r>
              <a:rPr lang="en-US" sz="2400">
                <a:latin typeface="Garamond" pitchFamily="18" charset="0"/>
              </a:rPr>
              <a:t>Associate Professor of Voice and Vocal Pedagogy</a:t>
            </a:r>
            <a:br>
              <a:rPr lang="en-US" sz="2400">
                <a:latin typeface="Garamond" pitchFamily="18" charset="0"/>
              </a:rPr>
            </a:br>
            <a:r>
              <a:rPr lang="en-US" sz="2400">
                <a:latin typeface="Garamond" pitchFamily="18" charset="0"/>
              </a:rPr>
              <a:t>School of Music</a:t>
            </a:r>
            <a:br>
              <a:rPr lang="en-US" sz="2400">
                <a:latin typeface="Garamond" pitchFamily="18" charset="0"/>
              </a:rPr>
            </a:br>
            <a:r>
              <a:rPr lang="en-US" sz="2400">
                <a:latin typeface="Garamond" pitchFamily="18" charset="0"/>
              </a:rPr>
              <a:t>University of North Texas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Vocal Health</a:t>
            </a:r>
          </a:p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A580-3D69-48E1-BA28-C768B3B9598F}" type="slidenum">
              <a:rPr lang="en-US"/>
              <a:pPr/>
              <a:t>10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What do I do when I’m really sick?</a:t>
            </a:r>
          </a:p>
          <a:p>
            <a:r>
              <a:rPr lang="en-US"/>
              <a:t>Allergies/Colds</a:t>
            </a:r>
          </a:p>
          <a:p>
            <a:pPr lvl="1"/>
            <a:r>
              <a:rPr lang="en-US"/>
              <a:t>Mucolytic Agents</a:t>
            </a:r>
          </a:p>
          <a:p>
            <a:pPr lvl="2"/>
            <a:r>
              <a:rPr lang="en-US"/>
              <a:t>Counteract drying effect of antihistamines and decongestants</a:t>
            </a:r>
          </a:p>
          <a:p>
            <a:pPr lvl="2"/>
            <a:r>
              <a:rPr lang="en-US"/>
              <a:t>Liquefy mucus and increase the output of thin respiratory tract secretions</a:t>
            </a:r>
          </a:p>
          <a:p>
            <a:pPr lvl="2"/>
            <a:r>
              <a:rPr lang="en-US"/>
              <a:t>Guaifenesin is a common mucolytic expectorant: found in Mucinex, Robitussin, Humibid, etc.</a:t>
            </a:r>
          </a:p>
          <a:p>
            <a:pPr lvl="3"/>
            <a:r>
              <a:rPr lang="en-US"/>
              <a:t>Combined with a decongestant in: Entex and others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3CD6-2477-4D6F-9002-5C70E68E336F}" type="slidenum">
              <a:rPr lang="en-US"/>
              <a:pPr/>
              <a:t>11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What do I do when I’m really sick?</a:t>
            </a:r>
          </a:p>
          <a:p>
            <a:r>
              <a:rPr lang="en-US"/>
              <a:t>Sinusitis</a:t>
            </a:r>
          </a:p>
          <a:p>
            <a:pPr lvl="1"/>
            <a:r>
              <a:rPr lang="en-US"/>
              <a:t>Chronic low grade infection can lead to postnasal drip and throat clearing</a:t>
            </a:r>
          </a:p>
          <a:p>
            <a:pPr lvl="1"/>
            <a:r>
              <a:rPr lang="en-US"/>
              <a:t>May produce nasal discharge, obstructions, etc. that can interfere with performing</a:t>
            </a:r>
          </a:p>
          <a:p>
            <a:pPr lvl="1"/>
            <a:r>
              <a:rPr lang="en-US"/>
              <a:t>Must be managed medically</a:t>
            </a:r>
          </a:p>
          <a:p>
            <a:pPr lvl="1"/>
            <a:r>
              <a:rPr lang="en-US"/>
              <a:t>Chronic conditions can be addressed surgically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E3C32-9E68-4FBC-B3F7-8378D04F0647}" type="slidenum">
              <a:rPr lang="en-US"/>
              <a:pPr/>
              <a:t>12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800"/>
              <a:t>What do I do when I’m really sick?</a:t>
            </a:r>
          </a:p>
          <a:p>
            <a:pPr algn="ctr">
              <a:buFont typeface="Wingdings" pitchFamily="2" charset="2"/>
              <a:buNone/>
            </a:pPr>
            <a:endParaRPr lang="en-US" sz="2800"/>
          </a:p>
          <a:p>
            <a:r>
              <a:rPr lang="en-US" sz="2800"/>
              <a:t>Laryngitis with vocal fold injury</a:t>
            </a:r>
          </a:p>
          <a:p>
            <a:pPr lvl="1"/>
            <a:r>
              <a:rPr lang="en-US" sz="2400"/>
              <a:t>Usually result of trauma</a:t>
            </a:r>
          </a:p>
          <a:p>
            <a:pPr lvl="1"/>
            <a:r>
              <a:rPr lang="en-US" sz="2400"/>
              <a:t>Cough, sneeze, yell – a singular event!</a:t>
            </a:r>
          </a:p>
          <a:p>
            <a:pPr lvl="2"/>
            <a:r>
              <a:rPr lang="en-US" sz="2000"/>
              <a:t>Vocal fold inflammation</a:t>
            </a:r>
          </a:p>
          <a:p>
            <a:pPr lvl="2"/>
            <a:r>
              <a:rPr lang="en-US" sz="2000"/>
              <a:t>Mucusol disruption or hemorrhage</a:t>
            </a:r>
          </a:p>
          <a:p>
            <a:pPr lvl="2"/>
            <a:r>
              <a:rPr lang="en-US" sz="2000"/>
              <a:t>Voice use is contraindicated</a:t>
            </a:r>
          </a:p>
          <a:p>
            <a:pPr lvl="2"/>
            <a:r>
              <a:rPr lang="en-US" sz="2000"/>
              <a:t>Often seen in premenstrual women using aspirin</a:t>
            </a:r>
          </a:p>
          <a:p>
            <a:pPr lvl="2"/>
            <a:r>
              <a:rPr lang="en-US" sz="2000"/>
              <a:t>Optimal therapeutic approach in not clear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3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8C4D-E461-4FCB-A865-D4DBA9242AD8}" type="slidenum">
              <a:rPr lang="en-US"/>
              <a:pPr/>
              <a:t>13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/>
              <a:t>What do I do when I’m really sick?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Laryngitis without vocal fold injury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Vocal fold edema resulting from infectious or non-infectious causes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Voice rest is not necessarily indicated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Result from overuse, misuse and many URI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Treatment includes: selective voice use, hydration, mucolytics, corticosteroids, etc.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 whispering!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9F989-9C81-4B19-9F22-BF10F7F1B9AB}" type="slidenum">
              <a:rPr lang="en-US"/>
              <a:pPr/>
              <a:t>14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Acute Laryngitis</a:t>
            </a:r>
          </a:p>
        </p:txBody>
      </p:sp>
      <p:pic>
        <p:nvPicPr>
          <p:cNvPr id="51205" name="Picture 5" descr="vc_acute_laryngitis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58900" y="1641475"/>
            <a:ext cx="6426200" cy="4454525"/>
          </a:xfrm>
          <a:noFill/>
          <a:ln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20C2F-C7FD-473E-8570-C63545D107B2}" type="slidenum">
              <a:rPr lang="en-US"/>
              <a:pPr/>
              <a:t>15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What do I do when I’m really sick?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r>
              <a:rPr lang="en-US"/>
              <a:t>Medications: Many common drugs have effects on the voice.  Never take them without consulting an ‘in the know’ physician.</a:t>
            </a:r>
          </a:p>
          <a:p>
            <a:pPr lvl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55E2-C6DC-46FF-ADE5-3D79802BAD4A}" type="slidenum">
              <a:rPr lang="en-US"/>
              <a:pPr/>
              <a:t>16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What do I do when I’m really sick?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r>
              <a:rPr lang="en-US"/>
              <a:t>Medications: Analgesics</a:t>
            </a:r>
          </a:p>
          <a:p>
            <a:pPr lvl="1"/>
            <a:r>
              <a:rPr lang="en-US"/>
              <a:t>Aspirin is contraindicated in professional voice users.</a:t>
            </a:r>
          </a:p>
          <a:p>
            <a:pPr lvl="2"/>
            <a:r>
              <a:rPr lang="en-US"/>
              <a:t>Causes platelet dysfunction</a:t>
            </a:r>
          </a:p>
          <a:p>
            <a:pPr lvl="2"/>
            <a:r>
              <a:rPr lang="en-US"/>
              <a:t>Predisposes to vocal fold hemorrhage</a:t>
            </a:r>
          </a:p>
          <a:p>
            <a:pPr lvl="2"/>
            <a:r>
              <a:rPr lang="en-US"/>
              <a:t>Acetaminophen is best substitute (Tylenol)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27387-B8FC-49D3-B8F5-AB9FB5FF5814}" type="slidenum">
              <a:rPr lang="en-US"/>
              <a:pPr/>
              <a:t>17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What do I do when I’m really sick?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r>
              <a:rPr lang="en-US"/>
              <a:t>Medications: Antibiotics</a:t>
            </a:r>
          </a:p>
          <a:p>
            <a:pPr lvl="1"/>
            <a:r>
              <a:rPr lang="en-US"/>
              <a:t>Widely over-prescribed and overused</a:t>
            </a:r>
          </a:p>
          <a:p>
            <a:pPr lvl="1"/>
            <a:r>
              <a:rPr lang="en-US"/>
              <a:t>No use for viral infections, only bacterial</a:t>
            </a:r>
          </a:p>
          <a:p>
            <a:pPr lvl="1"/>
            <a:r>
              <a:rPr lang="en-US"/>
              <a:t>Only upon a doctor’s recommendation</a:t>
            </a:r>
          </a:p>
          <a:p>
            <a:pPr lvl="1"/>
            <a:r>
              <a:rPr lang="en-US"/>
              <a:t>When prescribed the full course should be taken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6B135-5E34-4A04-B389-771C8A997E0B}" type="slidenum">
              <a:rPr lang="en-US"/>
              <a:pPr/>
              <a:t>18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What do I do when I’m really sick?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r>
              <a:rPr lang="en-US"/>
              <a:t>Medications: Antitussives</a:t>
            </a:r>
          </a:p>
          <a:p>
            <a:pPr lvl="1"/>
            <a:r>
              <a:rPr lang="en-US"/>
              <a:t>Coughing is a serious concern</a:t>
            </a:r>
          </a:p>
          <a:p>
            <a:pPr lvl="1"/>
            <a:r>
              <a:rPr lang="en-US"/>
              <a:t>Cough suppression is not necessarily the goal</a:t>
            </a:r>
          </a:p>
          <a:p>
            <a:pPr lvl="2"/>
            <a:r>
              <a:rPr lang="en-US"/>
              <a:t>‘Productive’ cough is vital for healing</a:t>
            </a:r>
          </a:p>
          <a:p>
            <a:pPr lvl="2"/>
            <a:r>
              <a:rPr lang="en-US"/>
              <a:t>Many contain antihistamines and are drying</a:t>
            </a:r>
          </a:p>
          <a:p>
            <a:pPr lvl="2"/>
            <a:r>
              <a:rPr lang="en-US"/>
              <a:t>Those that contain guaifenesin are helpful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3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FC33-3EC2-44EA-A394-D3430D2A7994}" type="slidenum">
              <a:rPr lang="en-US"/>
              <a:pPr/>
              <a:t>19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r>
              <a:rPr lang="en-US" sz="1600" i="1">
                <a:latin typeface="Garamond" pitchFamily="18" charset="0"/>
              </a:rPr>
              <a:t> – </a:t>
            </a:r>
            <a:r>
              <a:rPr lang="en-US" sz="1600">
                <a:latin typeface="Garamond" pitchFamily="18" charset="0"/>
              </a:rPr>
              <a:t>Session V: Vocal Health</a:t>
            </a:r>
            <a:r>
              <a:rPr lang="en-US"/>
              <a:t/>
            </a:r>
            <a:br>
              <a:rPr lang="en-US"/>
            </a:br>
            <a:r>
              <a:rPr lang="en-US" sz="2800"/>
              <a:t>Session V – Vocal Health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What do I do when I’m really sick?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r>
              <a:rPr lang="en-US"/>
              <a:t>Medications: Antihypertensive Agents</a:t>
            </a:r>
          </a:p>
          <a:p>
            <a:pPr lvl="1"/>
            <a:r>
              <a:rPr lang="en-US"/>
              <a:t>Most have some drying effect</a:t>
            </a:r>
          </a:p>
          <a:p>
            <a:pPr lvl="1"/>
            <a:r>
              <a:rPr lang="en-US"/>
              <a:t>Often prescribed with diuretic agents that also promote dehydration</a:t>
            </a:r>
          </a:p>
          <a:p>
            <a:pPr lvl="1"/>
            <a:r>
              <a:rPr lang="en-US"/>
              <a:t>If dryness is severe alternative chemicals should be sought</a:t>
            </a:r>
          </a:p>
          <a:p>
            <a:pPr lvl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AECD8-CDEB-4F1B-9AA2-65DDD791B022}" type="slidenum">
              <a:rPr lang="en-US"/>
              <a:pPr/>
              <a:t>2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How do we keep the voice healthy?</a:t>
            </a:r>
          </a:p>
          <a:p>
            <a:pPr lvl="1"/>
            <a:r>
              <a:rPr lang="en-US"/>
              <a:t>Avoid known irritants</a:t>
            </a:r>
          </a:p>
          <a:p>
            <a:pPr lvl="2"/>
            <a:r>
              <a:rPr lang="en-US"/>
              <a:t>Chemicals; household, garden, workplace</a:t>
            </a:r>
          </a:p>
          <a:p>
            <a:pPr lvl="2"/>
            <a:r>
              <a:rPr lang="en-US"/>
              <a:t>Cigarette smoke – even secondhand</a:t>
            </a:r>
          </a:p>
          <a:p>
            <a:pPr lvl="2"/>
            <a:r>
              <a:rPr lang="en-US"/>
              <a:t>Molds, mildews, other allergens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3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C3B8-B278-4E18-A435-EC8E9C277A71}" type="slidenum">
              <a:rPr lang="en-US"/>
              <a:pPr/>
              <a:t>20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Hormones in the singer</a:t>
            </a:r>
          </a:p>
          <a:p>
            <a:pPr algn="ctr">
              <a:buFont typeface="Wingdings" pitchFamily="2" charset="2"/>
              <a:buNone/>
            </a:pPr>
            <a:endParaRPr lang="en-US"/>
          </a:p>
          <a:p>
            <a:r>
              <a:rPr lang="en-US"/>
              <a:t>Most common hormonal problem in post pubertal males are related to ingestion of anabolic steroids</a:t>
            </a:r>
          </a:p>
          <a:p>
            <a:pPr lvl="1"/>
            <a:r>
              <a:rPr lang="en-US" sz="2400"/>
              <a:t>Common amongst athletes</a:t>
            </a:r>
          </a:p>
          <a:p>
            <a:pPr lvl="1"/>
            <a:r>
              <a:rPr lang="en-US" sz="2400"/>
              <a:t>Many health risks; liver, brain tumors</a:t>
            </a:r>
          </a:p>
          <a:p>
            <a:pPr lvl="1"/>
            <a:r>
              <a:rPr lang="en-US" sz="2400"/>
              <a:t>Vocal symptoms include a lowering and coarsening of the voice</a:t>
            </a:r>
          </a:p>
          <a:p>
            <a:pPr algn="ctr">
              <a:buFont typeface="Wingdings" pitchFamily="2" charset="2"/>
              <a:buNone/>
            </a:pPr>
            <a:endParaRPr lang="en-US" sz="2800"/>
          </a:p>
          <a:p>
            <a:pPr lvl="1"/>
            <a:endParaRPr lang="en-US" sz="24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CC2E-8FE0-41EB-9EC0-E490AB6BDAF3}" type="slidenum">
              <a:rPr lang="en-US"/>
              <a:pPr/>
              <a:t>21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/>
              <a:t>Hormones in the singer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3600"/>
          </a:p>
          <a:p>
            <a:pPr>
              <a:lnSpc>
                <a:spcPct val="90000"/>
              </a:lnSpc>
            </a:pPr>
            <a:r>
              <a:rPr lang="en-US" sz="3600"/>
              <a:t>Most common hormonal problem in post pubertal females are related to monthly ovarian cycle.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Most in immediate pre-menstrual period 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Loss of range, fatigue, slight hoarseness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Due to engorgement of the vf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lvl="1">
              <a:lnSpc>
                <a:spcPct val="90000"/>
              </a:lnSpc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78F4-0EC0-4EAF-9638-1C3DA07A2598}" type="slidenum">
              <a:rPr lang="en-US"/>
              <a:pPr/>
              <a:t>22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/>
              <a:t>Hormones in the singer</a:t>
            </a:r>
          </a:p>
          <a:p>
            <a:pPr algn="ctr">
              <a:buFont typeface="Wingdings" pitchFamily="2" charset="2"/>
              <a:buNone/>
            </a:pPr>
            <a:r>
              <a:rPr lang="en-US" sz="3600" i="1"/>
              <a:t>Menopause</a:t>
            </a:r>
          </a:p>
          <a:p>
            <a:r>
              <a:rPr lang="en-US"/>
              <a:t>Menopause is associated with changes in the laryngeal mucosa.</a:t>
            </a:r>
          </a:p>
          <a:p>
            <a:pPr lvl="1"/>
            <a:r>
              <a:rPr lang="en-US"/>
              <a:t>Register transition difficulties</a:t>
            </a:r>
          </a:p>
          <a:p>
            <a:pPr lvl="1"/>
            <a:r>
              <a:rPr lang="en-US"/>
              <a:t>Breathiness, weakness, lack of flexibility, lack of support, loss of range, change in vibrato, pitch inaccuracies</a:t>
            </a:r>
          </a:p>
          <a:p>
            <a:pPr lvl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387B-ABE5-4A2F-A661-92B18B859574}" type="slidenum">
              <a:rPr lang="en-US"/>
              <a:pPr/>
              <a:t>23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/>
              <a:t>Hormones in the singer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 i="1"/>
              <a:t>Menopause</a:t>
            </a:r>
          </a:p>
          <a:p>
            <a:pPr>
              <a:lnSpc>
                <a:spcPct val="90000"/>
              </a:lnSpc>
            </a:pPr>
            <a:r>
              <a:rPr lang="en-US"/>
              <a:t>Post-menopause pitch drop due to little or no estrogen secretions.</a:t>
            </a:r>
          </a:p>
          <a:p>
            <a:pPr>
              <a:lnSpc>
                <a:spcPct val="90000"/>
              </a:lnSpc>
            </a:pPr>
            <a:r>
              <a:rPr lang="en-US"/>
              <a:t>However, ovaries continue to produce androgens (virilization).</a:t>
            </a:r>
          </a:p>
          <a:p>
            <a:pPr>
              <a:lnSpc>
                <a:spcPct val="90000"/>
              </a:lnSpc>
            </a:pPr>
            <a:r>
              <a:rPr lang="en-US"/>
              <a:t>35-40 yo performers should have baseline estrogen levels for later reference.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B09F-1AFA-42A6-ABA2-384B22940FCE}" type="slidenum">
              <a:rPr lang="en-US"/>
              <a:pPr/>
              <a:t>24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Hormones in the singer.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i="1"/>
              <a:t>Menopause.</a:t>
            </a:r>
          </a:p>
          <a:p>
            <a:pPr>
              <a:lnSpc>
                <a:spcPct val="90000"/>
              </a:lnSpc>
            </a:pPr>
            <a:r>
              <a:rPr lang="en-US"/>
              <a:t>Replacement therapy should be guided by a gynecologist, endocrinologist, and a laryngologist.</a:t>
            </a:r>
          </a:p>
          <a:p>
            <a:pPr>
              <a:lnSpc>
                <a:spcPct val="90000"/>
              </a:lnSpc>
            </a:pPr>
            <a:r>
              <a:rPr lang="en-US"/>
              <a:t>Androgens should not be given to a singer if there is a reasonable therapeutic alternative.</a:t>
            </a:r>
          </a:p>
          <a:p>
            <a:pPr>
              <a:lnSpc>
                <a:spcPct val="90000"/>
              </a:lnSpc>
            </a:pPr>
            <a:r>
              <a:rPr lang="en-US"/>
              <a:t>Androgens are found in some European birth control pills.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05AB-260F-47B5-8A2F-52C05284EB14}" type="slidenum">
              <a:rPr lang="en-US"/>
              <a:pPr/>
              <a:t>25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/>
              <a:t>Hormones in the singer.</a:t>
            </a:r>
          </a:p>
          <a:p>
            <a:pPr algn="ctr">
              <a:buFont typeface="Wingdings" pitchFamily="2" charset="2"/>
              <a:buNone/>
            </a:pPr>
            <a:r>
              <a:rPr lang="en-US" sz="3600" i="1"/>
              <a:t>Hypothyroidism</a:t>
            </a:r>
          </a:p>
          <a:p>
            <a:r>
              <a:rPr lang="en-US" sz="3600"/>
              <a:t>Thyroid gland regulates protein synthesis and tissue metabolism.</a:t>
            </a:r>
          </a:p>
          <a:p>
            <a:r>
              <a:rPr lang="en-US" sz="3600"/>
              <a:t>Thyroid disorders are common in the population (&lt;4%).</a:t>
            </a:r>
          </a:p>
          <a:p>
            <a:pPr>
              <a:buFont typeface="Wingdings" pitchFamily="2" charset="2"/>
              <a:buNone/>
            </a:pPr>
            <a:endParaRPr lang="en-US" sz="36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2FBA-61E9-4DEC-863A-38F2319CCE9E}" type="slidenum">
              <a:rPr lang="en-US"/>
              <a:pPr/>
              <a:t>26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/>
              <a:t>Hormones in the singer.</a:t>
            </a:r>
          </a:p>
          <a:p>
            <a:pPr algn="ctr">
              <a:buFont typeface="Wingdings" pitchFamily="2" charset="2"/>
              <a:buNone/>
            </a:pPr>
            <a:r>
              <a:rPr lang="en-US" sz="3600" i="1"/>
              <a:t>Hypothyroidism</a:t>
            </a:r>
          </a:p>
          <a:p>
            <a:r>
              <a:rPr lang="en-US" sz="3600"/>
              <a:t>Symptoms:</a:t>
            </a:r>
          </a:p>
          <a:p>
            <a:pPr lvl="1"/>
            <a:r>
              <a:rPr lang="en-US" sz="3200"/>
              <a:t>Hoarseness</a:t>
            </a:r>
          </a:p>
          <a:p>
            <a:pPr lvl="1"/>
            <a:r>
              <a:rPr lang="en-US" sz="3200"/>
              <a:t>Vocal fatigue</a:t>
            </a:r>
          </a:p>
          <a:p>
            <a:pPr lvl="1"/>
            <a:r>
              <a:rPr lang="en-US" sz="3200"/>
              <a:t>Muffling of the voice</a:t>
            </a:r>
          </a:p>
          <a:p>
            <a:pPr lvl="1"/>
            <a:r>
              <a:rPr lang="en-US" sz="3200"/>
              <a:t>Vocal fatigue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D230F-F700-4A3A-9D78-76F84E4572F7}" type="slidenum">
              <a:rPr lang="en-US"/>
              <a:pPr/>
              <a:t>27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/>
              <a:t>Hormones in the singer.</a:t>
            </a:r>
          </a:p>
          <a:p>
            <a:pPr algn="ctr">
              <a:buFont typeface="Wingdings" pitchFamily="2" charset="2"/>
              <a:buNone/>
            </a:pPr>
            <a:r>
              <a:rPr lang="en-US" sz="3600" i="1"/>
              <a:t>Hypothyroidism</a:t>
            </a:r>
          </a:p>
          <a:p>
            <a:r>
              <a:rPr lang="en-US" sz="3600"/>
              <a:t>Symptoms:</a:t>
            </a:r>
          </a:p>
          <a:p>
            <a:pPr lvl="1"/>
            <a:r>
              <a:rPr lang="en-US" sz="3200"/>
              <a:t>Loss of range</a:t>
            </a:r>
          </a:p>
          <a:p>
            <a:pPr lvl="1"/>
            <a:r>
              <a:rPr lang="en-US" sz="3200"/>
              <a:t>Feeling of a lump in the throat</a:t>
            </a:r>
          </a:p>
          <a:p>
            <a:r>
              <a:rPr lang="en-US" sz="3600"/>
              <a:t>Can occur when tests are within the low-normal range.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52747-F49D-468E-A8E7-B87FEEC91A2B}" type="slidenum">
              <a:rPr lang="en-US"/>
              <a:pPr/>
              <a:t>28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Hormones in the singer.</a:t>
            </a:r>
          </a:p>
          <a:p>
            <a:pPr algn="ctr">
              <a:buFont typeface="Wingdings" pitchFamily="2" charset="2"/>
              <a:buNone/>
            </a:pPr>
            <a:r>
              <a:rPr lang="en-US" i="1"/>
              <a:t>Hypothyroidism</a:t>
            </a:r>
          </a:p>
          <a:p>
            <a:r>
              <a:rPr lang="en-US"/>
              <a:t>Increased fluid in lamina propria.</a:t>
            </a:r>
          </a:p>
          <a:p>
            <a:r>
              <a:rPr lang="en-US"/>
              <a:t>Surgical complications are significant:</a:t>
            </a:r>
          </a:p>
          <a:p>
            <a:pPr lvl="1"/>
            <a:r>
              <a:rPr lang="en-US"/>
              <a:t>Recurrent and superior laryngeal nerves pass through the thyroid gland</a:t>
            </a:r>
          </a:p>
          <a:p>
            <a:pPr lvl="1"/>
            <a:r>
              <a:rPr lang="en-US"/>
              <a:t>Surgery can severe the nerves; paralysis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26FA-9851-418F-AA61-6313802FE8B3}" type="slidenum">
              <a:rPr lang="en-US"/>
              <a:pPr/>
              <a:t>29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/>
              <a:t>Gastric Reflux (GERD)</a:t>
            </a:r>
          </a:p>
          <a:p>
            <a:r>
              <a:rPr lang="en-US" sz="3600"/>
              <a:t>Stomach contents spill out over the larynx.</a:t>
            </a:r>
          </a:p>
          <a:p>
            <a:r>
              <a:rPr lang="en-US" sz="3600"/>
              <a:t>Gastric acid irritation of the musosa</a:t>
            </a:r>
          </a:p>
          <a:p>
            <a:r>
              <a:rPr lang="en-US" sz="3600"/>
              <a:t>High incidence in voice complaints</a:t>
            </a:r>
          </a:p>
          <a:p>
            <a:pPr lvl="1"/>
            <a:r>
              <a:rPr lang="en-US" sz="3200"/>
              <a:t>Satoloff (1991) 50% of voice patients</a:t>
            </a:r>
          </a:p>
          <a:p>
            <a:pPr lvl="1"/>
            <a:r>
              <a:rPr lang="en-US" sz="3200"/>
              <a:t>Koufman (1996) 78% with hoarseness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98CF0-B1C0-4E91-849B-0662C82366E7}" type="slidenum">
              <a:rPr lang="en-US"/>
              <a:pPr/>
              <a:t>3</a:t>
            </a:fld>
            <a:endParaRPr lang="en-US"/>
          </a:p>
        </p:txBody>
      </p:sp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Reinke’s Edema</a:t>
            </a:r>
          </a:p>
        </p:txBody>
      </p:sp>
      <p:pic>
        <p:nvPicPr>
          <p:cNvPr id="49157" name="Picture 1029" descr="vc_renkes_edema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44738" y="1641475"/>
            <a:ext cx="4454525" cy="4454525"/>
          </a:xfrm>
          <a:noFill/>
          <a:ln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0A72E-D230-4555-B2C7-A0CACABA0412}" type="slidenum">
              <a:rPr lang="en-US"/>
              <a:pPr/>
              <a:t>30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/>
              <a:t>Gastric Reflux (GERD)</a:t>
            </a:r>
          </a:p>
          <a:p>
            <a:r>
              <a:rPr lang="en-US" sz="3600"/>
              <a:t>Symptoms:</a:t>
            </a:r>
          </a:p>
          <a:p>
            <a:pPr lvl="1"/>
            <a:r>
              <a:rPr lang="en-US"/>
              <a:t>Morning hoarseness</a:t>
            </a:r>
          </a:p>
          <a:p>
            <a:pPr lvl="1"/>
            <a:r>
              <a:rPr lang="en-US"/>
              <a:t>Prolonged warm-up time</a:t>
            </a:r>
          </a:p>
          <a:p>
            <a:pPr lvl="1"/>
            <a:r>
              <a:rPr lang="en-US"/>
              <a:t>Halitosis</a:t>
            </a:r>
          </a:p>
          <a:p>
            <a:pPr lvl="1"/>
            <a:r>
              <a:rPr lang="en-US"/>
              <a:t>Excessive phlegm</a:t>
            </a:r>
          </a:p>
          <a:p>
            <a:pPr lvl="1"/>
            <a:r>
              <a:rPr lang="en-US"/>
              <a:t>Frequent throat clearing</a:t>
            </a:r>
          </a:p>
          <a:p>
            <a:pPr lvl="1"/>
            <a:r>
              <a:rPr lang="en-US"/>
              <a:t>Dry mouth</a:t>
            </a:r>
          </a:p>
          <a:p>
            <a:pPr lvl="1">
              <a:buFontTx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endParaRPr lang="en-US" sz="36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5A5BD-0904-4946-81A2-187103CD8FA4}" type="slidenum">
              <a:rPr lang="en-US"/>
              <a:pPr/>
              <a:t>31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600"/>
              <a:t>Gastric Reflux (GERD)</a:t>
            </a:r>
          </a:p>
          <a:p>
            <a:pPr>
              <a:lnSpc>
                <a:spcPct val="90000"/>
              </a:lnSpc>
            </a:pPr>
            <a:r>
              <a:rPr lang="en-US" sz="3600"/>
              <a:t>Symptoms: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Coated tongue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Sensation of a lump in the throat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Throat tickle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Dysphagia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Chronic sore throat</a:t>
            </a:r>
          </a:p>
          <a:p>
            <a:pPr lvl="1">
              <a:lnSpc>
                <a:spcPct val="90000"/>
              </a:lnSpc>
            </a:pPr>
            <a:r>
              <a:rPr lang="en-US" sz="3200"/>
              <a:t>heartburn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1609B-8302-4AEC-9094-8017410D7C99}" type="slidenum">
              <a:rPr lang="en-US"/>
              <a:pPr/>
              <a:t>32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/>
              <a:t>Gastric Reflux (GERD)</a:t>
            </a:r>
          </a:p>
          <a:p>
            <a:r>
              <a:rPr lang="en-US" sz="3600"/>
              <a:t>Physical exam:</a:t>
            </a:r>
          </a:p>
          <a:p>
            <a:pPr lvl="1"/>
            <a:r>
              <a:rPr lang="en-US" sz="3200"/>
              <a:t>Erythema (reddening) &amp; edema (swelling) of mucosa around the arytenoids, false folds and posterior portion of the true folds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18436-D447-451A-8A81-A33A2CC0275D}" type="slidenum">
              <a:rPr lang="en-US"/>
              <a:pPr/>
              <a:t>33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/>
              <a:t>Gastric Reflux (GERD)</a:t>
            </a:r>
          </a:p>
          <a:p>
            <a:r>
              <a:rPr lang="en-US" sz="3600"/>
              <a:t>Diagnosis:</a:t>
            </a:r>
          </a:p>
          <a:p>
            <a:pPr lvl="1"/>
            <a:r>
              <a:rPr lang="en-US" sz="3200"/>
              <a:t>Examination by gastroenterologist</a:t>
            </a:r>
          </a:p>
          <a:p>
            <a:pPr lvl="1"/>
            <a:r>
              <a:rPr lang="en-US" sz="3200"/>
              <a:t>Ph monitor (24 hours)</a:t>
            </a:r>
          </a:p>
          <a:p>
            <a:r>
              <a:rPr lang="en-US" sz="3600"/>
              <a:t>My diagnosis: Assume that you have it, treat it and save yourself $$!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86625-2416-4E60-8BEB-F195A65F3EBD}" type="slidenum">
              <a:rPr lang="en-US"/>
              <a:pPr/>
              <a:t>34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/>
              <a:t>Gastric Reflux (GERD)</a:t>
            </a:r>
          </a:p>
          <a:p>
            <a:r>
              <a:rPr lang="en-US" sz="3600"/>
              <a:t>Rx</a:t>
            </a:r>
          </a:p>
          <a:p>
            <a:pPr lvl="1"/>
            <a:r>
              <a:rPr lang="en-US" sz="3200"/>
              <a:t>Elevate the head of the bed 6 inches</a:t>
            </a:r>
          </a:p>
          <a:p>
            <a:pPr lvl="1"/>
            <a:r>
              <a:rPr lang="en-US" sz="3200"/>
              <a:t>Antacids at bedtime</a:t>
            </a:r>
          </a:p>
          <a:p>
            <a:pPr lvl="1"/>
            <a:r>
              <a:rPr lang="en-US" sz="3200"/>
              <a:t>No eating 3 to 4 hours before bed</a:t>
            </a:r>
          </a:p>
          <a:p>
            <a:pPr lvl="1"/>
            <a:r>
              <a:rPr lang="en-US" sz="3200"/>
              <a:t>Avoid coffee and alchohol</a:t>
            </a:r>
          </a:p>
          <a:p>
            <a:pPr lvl="1"/>
            <a:r>
              <a:rPr lang="en-US" sz="3200"/>
              <a:t>Prilosec, Privicid, Nexium, etc.</a:t>
            </a:r>
          </a:p>
          <a:p>
            <a:pPr lvl="1"/>
            <a:endParaRPr lang="en-US" sz="3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2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3188A-5388-4B89-B2FF-68115457981A}" type="slidenum">
              <a:rPr lang="en-US"/>
              <a:pPr/>
              <a:t>35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/>
              <a:t>Vocal Nodules</a:t>
            </a:r>
          </a:p>
          <a:p>
            <a:r>
              <a:rPr lang="en-US" sz="3600"/>
              <a:t>Benign growths on vibrating margin of the vocal folds.</a:t>
            </a:r>
          </a:p>
          <a:p>
            <a:r>
              <a:rPr lang="en-US" sz="3600"/>
              <a:t>Usually bilateral and symmetric.</a:t>
            </a:r>
          </a:p>
          <a:p>
            <a:r>
              <a:rPr lang="en-US" sz="3600"/>
              <a:t>Caused by chronic, forceful vf contact.</a:t>
            </a:r>
          </a:p>
          <a:p>
            <a:endParaRPr lang="en-US" sz="36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48ED-7FA2-4C2F-8816-0B4A40879D48}" type="slidenum">
              <a:rPr lang="en-US"/>
              <a:pPr/>
              <a:t>36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/>
              <a:t>Vocal Nodules</a:t>
            </a:r>
          </a:p>
          <a:p>
            <a:r>
              <a:rPr lang="en-US" sz="3600"/>
              <a:t>Occur at point of maximum contact force; the midpoint of membranous vf.</a:t>
            </a:r>
          </a:p>
          <a:p>
            <a:r>
              <a:rPr lang="en-US" sz="3600"/>
              <a:t>Increases mass and stiffness.</a:t>
            </a:r>
          </a:p>
          <a:p>
            <a:r>
              <a:rPr lang="en-US" sz="3600"/>
              <a:t>Always result of abuse in speaking or singing voice.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2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35DE2-B782-426D-89A4-3FFDBAF816E0}" type="slidenum">
              <a:rPr lang="en-US"/>
              <a:pPr/>
              <a:t>37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  <a:br>
              <a:rPr lang="en-US" sz="2800"/>
            </a:br>
            <a:r>
              <a:rPr lang="en-US" sz="2800"/>
              <a:t>Nodules</a:t>
            </a:r>
          </a:p>
        </p:txBody>
      </p:sp>
      <p:pic>
        <p:nvPicPr>
          <p:cNvPr id="39941" name="Picture 5" descr="nodules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90713" y="1641475"/>
            <a:ext cx="5362575" cy="4454525"/>
          </a:xfrm>
          <a:noFill/>
          <a:ln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D69F0-902E-44FA-BE43-0AF252F3BEBE}" type="slidenum">
              <a:rPr lang="en-US"/>
              <a:pPr/>
              <a:t>38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Vocal Nodules</a:t>
            </a:r>
          </a:p>
          <a:p>
            <a:r>
              <a:rPr lang="en-US"/>
              <a:t>Symptoms:</a:t>
            </a:r>
          </a:p>
          <a:p>
            <a:pPr lvl="1"/>
            <a:r>
              <a:rPr lang="en-US"/>
              <a:t>A change in vocal quality for new case</a:t>
            </a:r>
          </a:p>
          <a:p>
            <a:pPr lvl="1"/>
            <a:r>
              <a:rPr lang="en-US"/>
              <a:t>Breathiness</a:t>
            </a:r>
          </a:p>
          <a:p>
            <a:pPr lvl="1"/>
            <a:r>
              <a:rPr lang="en-US"/>
              <a:t>Loss of range</a:t>
            </a:r>
          </a:p>
          <a:p>
            <a:pPr lvl="1"/>
            <a:r>
              <a:rPr lang="en-US"/>
              <a:t>Vocal fatigue</a:t>
            </a:r>
          </a:p>
          <a:p>
            <a:pPr lvl="1"/>
            <a:r>
              <a:rPr lang="en-US"/>
              <a:t>Aphonia in certain parts of the range</a:t>
            </a:r>
          </a:p>
          <a:p>
            <a:pPr lvl="1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0E377-380F-47F5-AA7A-47A3254B9F50}" type="slidenum">
              <a:rPr lang="en-US"/>
              <a:pPr/>
              <a:t>39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Vocal Nodules</a:t>
            </a:r>
          </a:p>
          <a:p>
            <a:r>
              <a:rPr lang="en-US"/>
              <a:t>Often confused with cysts and other lesions without a proper diagnosis: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Strobovideolaryngoscopic exam</a:t>
            </a:r>
          </a:p>
          <a:p>
            <a:r>
              <a:rPr lang="en-US"/>
              <a:t>Recent onset nodules will resolve with voice therapy (90%).</a:t>
            </a:r>
          </a:p>
          <a:p>
            <a:r>
              <a:rPr lang="en-US"/>
              <a:t>Old nodules do not respond to therapy, but therapy should be done prior to surgery.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A5B8-F628-424E-B626-6DEB7E8C3EBF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How do we keep the voice healthy?</a:t>
            </a:r>
          </a:p>
          <a:p>
            <a:pPr lvl="1"/>
            <a:r>
              <a:rPr lang="en-US"/>
              <a:t>Provide a humid environment</a:t>
            </a:r>
          </a:p>
          <a:p>
            <a:pPr lvl="2"/>
            <a:r>
              <a:rPr lang="en-US"/>
              <a:t>Avoid long exposures to dry air</a:t>
            </a:r>
          </a:p>
          <a:p>
            <a:pPr lvl="3"/>
            <a:r>
              <a:rPr lang="en-US"/>
              <a:t>Air travel</a:t>
            </a:r>
          </a:p>
          <a:p>
            <a:pPr lvl="3"/>
            <a:r>
              <a:rPr lang="en-US"/>
              <a:t>Heated/air conditioned bedrooms</a:t>
            </a:r>
          </a:p>
          <a:p>
            <a:pPr lvl="2"/>
            <a:r>
              <a:rPr lang="en-US"/>
              <a:t>Keep your body hydrated</a:t>
            </a:r>
          </a:p>
          <a:p>
            <a:pPr lvl="3"/>
            <a:r>
              <a:rPr lang="en-US"/>
              <a:t>Dr. Van Lawrence: “Pee Pale”</a:t>
            </a:r>
          </a:p>
          <a:p>
            <a:pPr lvl="2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3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2577-6863-47A8-B7E8-510A6DB5AF97}" type="slidenum">
              <a:rPr lang="en-US"/>
              <a:pPr/>
              <a:t>40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Vocal Nodules</a:t>
            </a:r>
          </a:p>
          <a:p>
            <a:r>
              <a:rPr lang="en-US"/>
              <a:t>Any surgical procedure can leave a scar, and a scar means dysfunction.</a:t>
            </a:r>
          </a:p>
          <a:p>
            <a:r>
              <a:rPr lang="en-US"/>
              <a:t>Vocal fold stripping is absolutely considered malpractice today.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6ED9-17A2-4A35-BCAF-F1C9955D653E}" type="slidenum">
              <a:rPr lang="en-US"/>
              <a:pPr/>
              <a:t>41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Vocal Health Web Sites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http://www.bgsm.edu/voice/</a:t>
            </a:r>
            <a:endParaRPr lang="en-US"/>
          </a:p>
          <a:p>
            <a:r>
              <a:rPr lang="en-US">
                <a:hlinkClick r:id="rId4"/>
              </a:rPr>
              <a:t>http://www.hopkinsmedicine.org/voice/</a:t>
            </a:r>
            <a:endParaRPr lang="en-US"/>
          </a:p>
          <a:p>
            <a:r>
              <a:rPr lang="en-US">
                <a:hlinkClick r:id="rId5"/>
              </a:rPr>
              <a:t>http://www.voice.meei.harvard.edu/disorders/</a:t>
            </a:r>
            <a:endParaRPr lang="en-US"/>
          </a:p>
          <a:p>
            <a:r>
              <a:rPr lang="en-US"/>
              <a:t>http://www.ncvs.org/ncvs/info/vocol/rx.html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50657-7387-4B20-964F-903A728605C3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How do we keep the voice healthy?</a:t>
            </a:r>
          </a:p>
          <a:p>
            <a:pPr lvl="1"/>
            <a:r>
              <a:rPr lang="en-US"/>
              <a:t>Avoid excessive diuretics when possible</a:t>
            </a:r>
          </a:p>
          <a:p>
            <a:pPr lvl="2"/>
            <a:r>
              <a:rPr lang="en-US"/>
              <a:t>Caffeine – coffee, tea, soft drinks, chocolate!</a:t>
            </a:r>
          </a:p>
          <a:p>
            <a:pPr lvl="1"/>
            <a:r>
              <a:rPr lang="en-US"/>
              <a:t>Avoid Overuse/Misuse</a:t>
            </a:r>
          </a:p>
          <a:p>
            <a:pPr lvl="2"/>
            <a:r>
              <a:rPr lang="en-US"/>
              <a:t>Too much singing</a:t>
            </a:r>
          </a:p>
          <a:p>
            <a:pPr lvl="2"/>
            <a:r>
              <a:rPr lang="en-US"/>
              <a:t>Talking in noisy environments (cars, planes, etc.)</a:t>
            </a:r>
          </a:p>
          <a:p>
            <a:pPr lvl="2"/>
            <a:r>
              <a:rPr lang="en-US"/>
              <a:t>Cheerleading, choir directing, sports events</a:t>
            </a:r>
          </a:p>
          <a:p>
            <a:pPr lvl="2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1C33F-4072-45D1-80AF-1C81D7A4DB97}" type="slidenum">
              <a:rPr lang="en-US"/>
              <a:pPr/>
              <a:t>6</a:t>
            </a:fld>
            <a:endParaRPr lang="en-US"/>
          </a:p>
        </p:txBody>
      </p:sp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Hematoma</a:t>
            </a:r>
          </a:p>
        </p:txBody>
      </p:sp>
      <p:pic>
        <p:nvPicPr>
          <p:cNvPr id="50181" name="Picture 1029" descr="vc_hematoma1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43163" y="1641475"/>
            <a:ext cx="4257675" cy="4454525"/>
          </a:xfrm>
          <a:noFill/>
          <a:ln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CEC72-6B83-4202-AFEA-D2DEEADBF565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What do I do when I’m really sick?</a:t>
            </a:r>
          </a:p>
          <a:p>
            <a:r>
              <a:rPr lang="en-US"/>
              <a:t>Allergies/Colds</a:t>
            </a:r>
          </a:p>
          <a:p>
            <a:pPr lvl="1"/>
            <a:r>
              <a:rPr lang="en-US"/>
              <a:t>Nose Sprays</a:t>
            </a:r>
          </a:p>
          <a:p>
            <a:pPr lvl="2"/>
            <a:r>
              <a:rPr lang="en-US"/>
              <a:t>Pediatric strength Afrin.  Limit to 3-5 days.  Alternate sides.</a:t>
            </a:r>
          </a:p>
          <a:p>
            <a:pPr lvl="2"/>
            <a:r>
              <a:rPr lang="en-US"/>
              <a:t>Topical nasal steroids for seasonal symptoms: Beconase, Vancenase, Rhinocort, Nasalide, etc.</a:t>
            </a:r>
          </a:p>
          <a:p>
            <a:pPr lvl="2">
              <a:buFontTx/>
              <a:buNone/>
            </a:pPr>
            <a:endParaRPr lang="en-US"/>
          </a:p>
          <a:p>
            <a:pPr lvl="2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7FDD5-7E62-4FEC-AF0A-485CE58DABEE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What do I do when I’m really sick?</a:t>
            </a:r>
          </a:p>
          <a:p>
            <a:pPr>
              <a:lnSpc>
                <a:spcPct val="90000"/>
              </a:lnSpc>
            </a:pPr>
            <a:r>
              <a:rPr lang="en-US"/>
              <a:t>Allergies/Colds</a:t>
            </a:r>
          </a:p>
          <a:p>
            <a:pPr lvl="1">
              <a:lnSpc>
                <a:spcPct val="90000"/>
              </a:lnSpc>
            </a:pPr>
            <a:r>
              <a:rPr lang="en-US"/>
              <a:t>Antihistamines for allergy symptoms</a:t>
            </a:r>
          </a:p>
          <a:p>
            <a:pPr lvl="2">
              <a:lnSpc>
                <a:spcPct val="90000"/>
              </a:lnSpc>
            </a:pPr>
            <a:r>
              <a:rPr lang="en-US"/>
              <a:t>When topical applications are not enough</a:t>
            </a:r>
          </a:p>
          <a:p>
            <a:pPr lvl="2">
              <a:lnSpc>
                <a:spcPct val="90000"/>
              </a:lnSpc>
            </a:pPr>
            <a:r>
              <a:rPr lang="en-US"/>
              <a:t>Potentially drying; find one that isn’t</a:t>
            </a:r>
          </a:p>
          <a:p>
            <a:pPr lvl="2">
              <a:lnSpc>
                <a:spcPct val="90000"/>
              </a:lnSpc>
            </a:pPr>
            <a:r>
              <a:rPr lang="en-US"/>
              <a:t>Some sedation problems</a:t>
            </a:r>
          </a:p>
          <a:p>
            <a:pPr lvl="2">
              <a:lnSpc>
                <a:spcPct val="90000"/>
              </a:lnSpc>
            </a:pPr>
            <a:r>
              <a:rPr lang="en-US"/>
              <a:t>Over-the-counter brands are the worst</a:t>
            </a:r>
          </a:p>
          <a:p>
            <a:pPr lvl="3">
              <a:lnSpc>
                <a:spcPct val="90000"/>
              </a:lnSpc>
            </a:pPr>
            <a:r>
              <a:rPr lang="en-US"/>
              <a:t>Chlor-trimeton, Polaramine, Dimetate, etc.</a:t>
            </a:r>
          </a:p>
          <a:p>
            <a:pPr lvl="2">
              <a:lnSpc>
                <a:spcPct val="90000"/>
              </a:lnSpc>
            </a:pPr>
            <a:r>
              <a:rPr lang="en-US"/>
              <a:t>Many prescription alternatives: Seldane, Hismanol, Clariton, many new ones.</a:t>
            </a:r>
          </a:p>
          <a:p>
            <a:pPr lvl="2">
              <a:lnSpc>
                <a:spcPct val="90000"/>
              </a:lnSpc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CAC93-2033-4196-8E47-9497874FE912}" type="slidenum">
              <a:rPr lang="en-US"/>
              <a:pPr/>
              <a:t>9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latin typeface="Charlesworth" pitchFamily="82" charset="0"/>
              </a:rPr>
              <a:t>The Vocal Pedagogy Workshop</a:t>
            </a:r>
            <a:br>
              <a:rPr lang="en-US" sz="1600">
                <a:latin typeface="Charlesworth" pitchFamily="82" charset="0"/>
              </a:rPr>
            </a:br>
            <a:r>
              <a:rPr lang="en-US" sz="2800"/>
              <a:t>Session V – Vocal Health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What do I do when I’m really sick?</a:t>
            </a:r>
          </a:p>
          <a:p>
            <a:r>
              <a:rPr lang="en-US"/>
              <a:t>Allergies/Colds</a:t>
            </a:r>
          </a:p>
          <a:p>
            <a:pPr lvl="1"/>
            <a:r>
              <a:rPr lang="en-US"/>
              <a:t>Decongestants; antihistamines do not control nasal congestion, use a decongestant too.</a:t>
            </a:r>
          </a:p>
          <a:p>
            <a:pPr lvl="2"/>
            <a:r>
              <a:rPr lang="en-US"/>
              <a:t>Sometimes both are included: potentiates drying effects and counteracts the sedation issues:</a:t>
            </a:r>
          </a:p>
          <a:p>
            <a:pPr lvl="2">
              <a:buFontTx/>
              <a:buNone/>
            </a:pPr>
            <a:r>
              <a:rPr lang="en-US"/>
              <a:t>	Seldane-D, Claritin-D, etc.</a:t>
            </a:r>
          </a:p>
          <a:p>
            <a:pPr lvl="2"/>
            <a:r>
              <a:rPr lang="en-US"/>
              <a:t>May cause mild stimulatory side effects: insomnia and tachycardia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Vocal Pedagogy Workshop 2011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3" autoUpdateAnimBg="0"/>
    </p:bldLst>
  </p:timing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ue Diag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4617</TotalTime>
  <Words>1751</Words>
  <Application>Microsoft Office PowerPoint</Application>
  <PresentationFormat>On-screen Show (4:3)</PresentationFormat>
  <Paragraphs>385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Times New Roman</vt:lpstr>
      <vt:lpstr>Wingdings</vt:lpstr>
      <vt:lpstr>Charlesworth</vt:lpstr>
      <vt:lpstr>Garamond</vt:lpstr>
      <vt:lpstr>Blue Diagonal</vt:lpstr>
      <vt:lpstr>The Vocal Pedagogy Workshop  Stephen F. Austin, M.M., Ph.D. Associate Professor of Voice and Vocal Pedagogy School of Music University of North Texas</vt:lpstr>
      <vt:lpstr>The Vocal Pedagogy Workshop Session V – Vocal Health</vt:lpstr>
      <vt:lpstr>Reinke’s Edema</vt:lpstr>
      <vt:lpstr>The Vocal Pedagogy Workshop Session V – Vocal Health</vt:lpstr>
      <vt:lpstr>The Vocal Pedagogy Workshop Session V – Vocal Health</vt:lpstr>
      <vt:lpstr>Hematoma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Acute Laryngitis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– Session V: Vocal Health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</vt:lpstr>
      <vt:lpstr>The Vocal Pedagogy Workshop Session V – Vocal Health Nodules</vt:lpstr>
      <vt:lpstr>The Vocal Pedagogy Workshop Session V – Vocal Health</vt:lpstr>
      <vt:lpstr>The Vocal Pedagogy Workshop Session V – Vocal Health</vt:lpstr>
      <vt:lpstr>The Vocal Pedagogy Workshop Session V – Vocal Health</vt:lpstr>
      <vt:lpstr>Vocal Health Web Sites</vt:lpstr>
    </vt:vector>
  </TitlesOfParts>
  <Company>UNT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Vocal Pedagogy Workshop  Stephen F. Austin, M.M., Ph.D. Associate Professor of Voice and Vocal Pedagogy School of Music University of North Texas</dc:title>
  <dc:creator>College of Music</dc:creator>
  <cp:lastModifiedBy>saustin</cp:lastModifiedBy>
  <cp:revision>16</cp:revision>
  <dcterms:created xsi:type="dcterms:W3CDTF">2002-06-17T22:11:28Z</dcterms:created>
  <dcterms:modified xsi:type="dcterms:W3CDTF">2011-06-24T02:39:22Z</dcterms:modified>
</cp:coreProperties>
</file>