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60" r:id="rId2"/>
    <p:sldId id="270" r:id="rId3"/>
    <p:sldId id="259" r:id="rId4"/>
    <p:sldId id="257" r:id="rId5"/>
    <p:sldId id="262" r:id="rId6"/>
    <p:sldId id="288" r:id="rId7"/>
    <p:sldId id="263" r:id="rId8"/>
    <p:sldId id="283" r:id="rId9"/>
    <p:sldId id="282" r:id="rId10"/>
    <p:sldId id="266" r:id="rId11"/>
    <p:sldId id="284" r:id="rId12"/>
    <p:sldId id="268" r:id="rId13"/>
    <p:sldId id="271" r:id="rId14"/>
    <p:sldId id="272" r:id="rId15"/>
    <p:sldId id="277" r:id="rId16"/>
    <p:sldId id="275" r:id="rId17"/>
    <p:sldId id="279" r:id="rId18"/>
    <p:sldId id="280" r:id="rId19"/>
    <p:sldId id="281" r:id="rId20"/>
    <p:sldId id="273" r:id="rId21"/>
    <p:sldId id="285" r:id="rId22"/>
    <p:sldId id="286"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C4659C3-3DB5-4395-BBFD-A220EC6EB86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48C97-4F35-48F7-831D-A0508F51977F}" type="slidenum">
              <a:rPr lang="en-US"/>
              <a:pPr/>
              <a:t>6</a:t>
            </a:fld>
            <a:endParaRPr lang="en-US"/>
          </a:p>
        </p:txBody>
      </p:sp>
      <p:sp>
        <p:nvSpPr>
          <p:cNvPr id="641026" name="Rectangle 2"/>
          <p:cNvSpPr>
            <a:spLocks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F9B7C-CB09-4A54-9122-E1F89786CA77}" type="slidenum">
              <a:rPr lang="en-US"/>
              <a:pPr/>
              <a:t>11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512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2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512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2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2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2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2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3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3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3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3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3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513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513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3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3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3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514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4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514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514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515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5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515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515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515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515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515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5157" name="Rectangle 37"/>
          <p:cNvSpPr>
            <a:spLocks noGrp="1" noChangeArrowheads="1"/>
          </p:cNvSpPr>
          <p:nvPr>
            <p:ph type="dt" sz="half" idx="2"/>
          </p:nvPr>
        </p:nvSpPr>
        <p:spPr/>
        <p:txBody>
          <a:bodyPr/>
          <a:lstStyle>
            <a:lvl1pPr>
              <a:defRPr/>
            </a:lvl1pPr>
          </a:lstStyle>
          <a:p>
            <a:r>
              <a:rPr lang="en-US" smtClean="0"/>
              <a:t>The Vocal Pedagogy Workshop</a:t>
            </a:r>
            <a:endParaRPr lang="en-US"/>
          </a:p>
        </p:txBody>
      </p:sp>
      <p:sp>
        <p:nvSpPr>
          <p:cNvPr id="5158" name="Rectangle 38"/>
          <p:cNvSpPr>
            <a:spLocks noGrp="1" noChangeArrowheads="1"/>
          </p:cNvSpPr>
          <p:nvPr>
            <p:ph type="ftr" sz="quarter" idx="3"/>
          </p:nvPr>
        </p:nvSpPr>
        <p:spPr/>
        <p:txBody>
          <a:bodyPr/>
          <a:lstStyle>
            <a:lvl1pPr>
              <a:defRPr/>
            </a:lvl1pPr>
          </a:lstStyle>
          <a:p>
            <a:r>
              <a:rPr lang="en-US" smtClean="0"/>
              <a:t>The Voice Symposium</a:t>
            </a:r>
            <a:endParaRPr lang="en-US"/>
          </a:p>
        </p:txBody>
      </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5161" name="Rectangle 41"/>
          <p:cNvSpPr>
            <a:spLocks noGrp="1" noChangeArrowheads="1"/>
          </p:cNvSpPr>
          <p:nvPr>
            <p:ph type="sldNum" sz="quarter" idx="4"/>
          </p:nvPr>
        </p:nvSpPr>
        <p:spPr/>
        <p:txBody>
          <a:bodyPr/>
          <a:lstStyle>
            <a:lvl1pPr>
              <a:defRPr/>
            </a:lvl1pPr>
          </a:lstStyle>
          <a:p>
            <a:fld id="{F0D332E1-8CE7-4279-AC3F-A844BBDD0C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The Vocal Pedagogy Workshop</a:t>
            </a:r>
            <a:endParaRPr lang="en-US"/>
          </a:p>
        </p:txBody>
      </p:sp>
      <p:sp>
        <p:nvSpPr>
          <p:cNvPr id="5" name="Footer Placeholder 4"/>
          <p:cNvSpPr>
            <a:spLocks noGrp="1"/>
          </p:cNvSpPr>
          <p:nvPr>
            <p:ph type="ftr" sz="quarter" idx="11"/>
          </p:nvPr>
        </p:nvSpPr>
        <p:spPr/>
        <p:txBody>
          <a:bodyPr/>
          <a:lstStyle>
            <a:lvl1pPr>
              <a:defRPr/>
            </a:lvl1pPr>
          </a:lstStyle>
          <a:p>
            <a:r>
              <a:rPr lang="en-US" smtClean="0"/>
              <a:t>The Voice Symposium</a:t>
            </a:r>
            <a:endParaRPr lang="en-US"/>
          </a:p>
        </p:txBody>
      </p:sp>
      <p:sp>
        <p:nvSpPr>
          <p:cNvPr id="6" name="Slide Number Placeholder 5"/>
          <p:cNvSpPr>
            <a:spLocks noGrp="1"/>
          </p:cNvSpPr>
          <p:nvPr>
            <p:ph type="sldNum" sz="quarter" idx="12"/>
          </p:nvPr>
        </p:nvSpPr>
        <p:spPr/>
        <p:txBody>
          <a:bodyPr/>
          <a:lstStyle>
            <a:lvl1pPr>
              <a:defRPr/>
            </a:lvl1pPr>
          </a:lstStyle>
          <a:p>
            <a:fld id="{7408F036-C4B4-4F3B-8C8A-60E61310E1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The Vocal Pedagogy Workshop</a:t>
            </a:r>
            <a:endParaRPr lang="en-US"/>
          </a:p>
        </p:txBody>
      </p:sp>
      <p:sp>
        <p:nvSpPr>
          <p:cNvPr id="5" name="Footer Placeholder 4"/>
          <p:cNvSpPr>
            <a:spLocks noGrp="1"/>
          </p:cNvSpPr>
          <p:nvPr>
            <p:ph type="ftr" sz="quarter" idx="11"/>
          </p:nvPr>
        </p:nvSpPr>
        <p:spPr/>
        <p:txBody>
          <a:bodyPr/>
          <a:lstStyle>
            <a:lvl1pPr>
              <a:defRPr/>
            </a:lvl1pPr>
          </a:lstStyle>
          <a:p>
            <a:r>
              <a:rPr lang="en-US" smtClean="0"/>
              <a:t>The Voice Symposium</a:t>
            </a:r>
            <a:endParaRPr lang="en-US"/>
          </a:p>
        </p:txBody>
      </p:sp>
      <p:sp>
        <p:nvSpPr>
          <p:cNvPr id="6" name="Slide Number Placeholder 5"/>
          <p:cNvSpPr>
            <a:spLocks noGrp="1"/>
          </p:cNvSpPr>
          <p:nvPr>
            <p:ph type="sldNum" sz="quarter" idx="12"/>
          </p:nvPr>
        </p:nvSpPr>
        <p:spPr/>
        <p:txBody>
          <a:bodyPr/>
          <a:lstStyle>
            <a:lvl1pPr>
              <a:defRPr/>
            </a:lvl1pPr>
          </a:lstStyle>
          <a:p>
            <a:fld id="{A957BB97-B16A-4211-9B50-6594A831AE0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r>
              <a:rPr lang="en-US" smtClean="0"/>
              <a:t>The Vocal Pedagogy Workshop</a:t>
            </a:r>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r>
              <a:rPr lang="en-US" smtClean="0"/>
              <a:t>The Voice Symposium</a:t>
            </a:r>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C0DFE8F0-2516-4371-8F44-B8C7E7D847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The Vocal Pedagogy Workshop</a:t>
            </a:r>
            <a:endParaRPr lang="en-US"/>
          </a:p>
        </p:txBody>
      </p:sp>
      <p:sp>
        <p:nvSpPr>
          <p:cNvPr id="5" name="Footer Placeholder 4"/>
          <p:cNvSpPr>
            <a:spLocks noGrp="1"/>
          </p:cNvSpPr>
          <p:nvPr>
            <p:ph type="ftr" sz="quarter" idx="11"/>
          </p:nvPr>
        </p:nvSpPr>
        <p:spPr/>
        <p:txBody>
          <a:bodyPr/>
          <a:lstStyle>
            <a:lvl1pPr>
              <a:defRPr/>
            </a:lvl1pPr>
          </a:lstStyle>
          <a:p>
            <a:r>
              <a:rPr lang="en-US" smtClean="0"/>
              <a:t>The Voice Symposium</a:t>
            </a:r>
            <a:endParaRPr lang="en-US"/>
          </a:p>
        </p:txBody>
      </p:sp>
      <p:sp>
        <p:nvSpPr>
          <p:cNvPr id="6" name="Slide Number Placeholder 5"/>
          <p:cNvSpPr>
            <a:spLocks noGrp="1"/>
          </p:cNvSpPr>
          <p:nvPr>
            <p:ph type="sldNum" sz="quarter" idx="12"/>
          </p:nvPr>
        </p:nvSpPr>
        <p:spPr/>
        <p:txBody>
          <a:bodyPr/>
          <a:lstStyle>
            <a:lvl1pPr>
              <a:defRPr/>
            </a:lvl1pPr>
          </a:lstStyle>
          <a:p>
            <a:fld id="{83E131EF-963B-42C7-AEF0-E9D7944146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The Vocal Pedagogy Workshop</a:t>
            </a:r>
            <a:endParaRPr lang="en-US"/>
          </a:p>
        </p:txBody>
      </p:sp>
      <p:sp>
        <p:nvSpPr>
          <p:cNvPr id="5" name="Footer Placeholder 4"/>
          <p:cNvSpPr>
            <a:spLocks noGrp="1"/>
          </p:cNvSpPr>
          <p:nvPr>
            <p:ph type="ftr" sz="quarter" idx="11"/>
          </p:nvPr>
        </p:nvSpPr>
        <p:spPr/>
        <p:txBody>
          <a:bodyPr/>
          <a:lstStyle>
            <a:lvl1pPr>
              <a:defRPr/>
            </a:lvl1pPr>
          </a:lstStyle>
          <a:p>
            <a:r>
              <a:rPr lang="en-US" smtClean="0"/>
              <a:t>The Voice Symposium</a:t>
            </a:r>
            <a:endParaRPr lang="en-US"/>
          </a:p>
        </p:txBody>
      </p:sp>
      <p:sp>
        <p:nvSpPr>
          <p:cNvPr id="6" name="Slide Number Placeholder 5"/>
          <p:cNvSpPr>
            <a:spLocks noGrp="1"/>
          </p:cNvSpPr>
          <p:nvPr>
            <p:ph type="sldNum" sz="quarter" idx="12"/>
          </p:nvPr>
        </p:nvSpPr>
        <p:spPr/>
        <p:txBody>
          <a:bodyPr/>
          <a:lstStyle>
            <a:lvl1pPr>
              <a:defRPr/>
            </a:lvl1pPr>
          </a:lstStyle>
          <a:p>
            <a:fld id="{2DAC49BB-C979-4E06-8DC0-D9D76D6BD6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The Vocal Pedagogy Workshop</a:t>
            </a:r>
            <a:endParaRPr lang="en-US"/>
          </a:p>
        </p:txBody>
      </p:sp>
      <p:sp>
        <p:nvSpPr>
          <p:cNvPr id="6" name="Footer Placeholder 5"/>
          <p:cNvSpPr>
            <a:spLocks noGrp="1"/>
          </p:cNvSpPr>
          <p:nvPr>
            <p:ph type="ftr" sz="quarter" idx="11"/>
          </p:nvPr>
        </p:nvSpPr>
        <p:spPr/>
        <p:txBody>
          <a:bodyPr/>
          <a:lstStyle>
            <a:lvl1pPr>
              <a:defRPr/>
            </a:lvl1pPr>
          </a:lstStyle>
          <a:p>
            <a:r>
              <a:rPr lang="en-US" smtClean="0"/>
              <a:t>The Voice Symposium</a:t>
            </a:r>
            <a:endParaRPr lang="en-US"/>
          </a:p>
        </p:txBody>
      </p:sp>
      <p:sp>
        <p:nvSpPr>
          <p:cNvPr id="7" name="Slide Number Placeholder 6"/>
          <p:cNvSpPr>
            <a:spLocks noGrp="1"/>
          </p:cNvSpPr>
          <p:nvPr>
            <p:ph type="sldNum" sz="quarter" idx="12"/>
          </p:nvPr>
        </p:nvSpPr>
        <p:spPr/>
        <p:txBody>
          <a:bodyPr/>
          <a:lstStyle>
            <a:lvl1pPr>
              <a:defRPr/>
            </a:lvl1pPr>
          </a:lstStyle>
          <a:p>
            <a:fld id="{EE29CE3F-B187-490F-A050-5C66AFF232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The Vocal Pedagogy Workshop</a:t>
            </a:r>
            <a:endParaRPr lang="en-US"/>
          </a:p>
        </p:txBody>
      </p:sp>
      <p:sp>
        <p:nvSpPr>
          <p:cNvPr id="8" name="Footer Placeholder 7"/>
          <p:cNvSpPr>
            <a:spLocks noGrp="1"/>
          </p:cNvSpPr>
          <p:nvPr>
            <p:ph type="ftr" sz="quarter" idx="11"/>
          </p:nvPr>
        </p:nvSpPr>
        <p:spPr/>
        <p:txBody>
          <a:bodyPr/>
          <a:lstStyle>
            <a:lvl1pPr>
              <a:defRPr/>
            </a:lvl1pPr>
          </a:lstStyle>
          <a:p>
            <a:r>
              <a:rPr lang="en-US" smtClean="0"/>
              <a:t>The Voice Symposium</a:t>
            </a:r>
            <a:endParaRPr lang="en-US"/>
          </a:p>
        </p:txBody>
      </p:sp>
      <p:sp>
        <p:nvSpPr>
          <p:cNvPr id="9" name="Slide Number Placeholder 8"/>
          <p:cNvSpPr>
            <a:spLocks noGrp="1"/>
          </p:cNvSpPr>
          <p:nvPr>
            <p:ph type="sldNum" sz="quarter" idx="12"/>
          </p:nvPr>
        </p:nvSpPr>
        <p:spPr/>
        <p:txBody>
          <a:bodyPr/>
          <a:lstStyle>
            <a:lvl1pPr>
              <a:defRPr/>
            </a:lvl1pPr>
          </a:lstStyle>
          <a:p>
            <a:fld id="{8DBAAECB-38D7-455D-B739-334E2A58D5F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The Vocal Pedagogy Workshop</a:t>
            </a:r>
            <a:endParaRPr lang="en-US"/>
          </a:p>
        </p:txBody>
      </p:sp>
      <p:sp>
        <p:nvSpPr>
          <p:cNvPr id="4" name="Footer Placeholder 3"/>
          <p:cNvSpPr>
            <a:spLocks noGrp="1"/>
          </p:cNvSpPr>
          <p:nvPr>
            <p:ph type="ftr" sz="quarter" idx="11"/>
          </p:nvPr>
        </p:nvSpPr>
        <p:spPr/>
        <p:txBody>
          <a:bodyPr/>
          <a:lstStyle>
            <a:lvl1pPr>
              <a:defRPr/>
            </a:lvl1pPr>
          </a:lstStyle>
          <a:p>
            <a:r>
              <a:rPr lang="en-US" smtClean="0"/>
              <a:t>The Voice Symposium</a:t>
            </a:r>
            <a:endParaRPr lang="en-US"/>
          </a:p>
        </p:txBody>
      </p:sp>
      <p:sp>
        <p:nvSpPr>
          <p:cNvPr id="5" name="Slide Number Placeholder 4"/>
          <p:cNvSpPr>
            <a:spLocks noGrp="1"/>
          </p:cNvSpPr>
          <p:nvPr>
            <p:ph type="sldNum" sz="quarter" idx="12"/>
          </p:nvPr>
        </p:nvSpPr>
        <p:spPr/>
        <p:txBody>
          <a:bodyPr/>
          <a:lstStyle>
            <a:lvl1pPr>
              <a:defRPr/>
            </a:lvl1pPr>
          </a:lstStyle>
          <a:p>
            <a:fld id="{2DB7D9B7-C95D-4CEF-BD5D-A8DC5B9D7A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The Vocal Pedagogy Workshop</a:t>
            </a:r>
            <a:endParaRPr lang="en-US"/>
          </a:p>
        </p:txBody>
      </p:sp>
      <p:sp>
        <p:nvSpPr>
          <p:cNvPr id="3" name="Footer Placeholder 2"/>
          <p:cNvSpPr>
            <a:spLocks noGrp="1"/>
          </p:cNvSpPr>
          <p:nvPr>
            <p:ph type="ftr" sz="quarter" idx="11"/>
          </p:nvPr>
        </p:nvSpPr>
        <p:spPr/>
        <p:txBody>
          <a:bodyPr/>
          <a:lstStyle>
            <a:lvl1pPr>
              <a:defRPr/>
            </a:lvl1pPr>
          </a:lstStyle>
          <a:p>
            <a:r>
              <a:rPr lang="en-US" smtClean="0"/>
              <a:t>The Voice Symposium</a:t>
            </a:r>
            <a:endParaRPr lang="en-US"/>
          </a:p>
        </p:txBody>
      </p:sp>
      <p:sp>
        <p:nvSpPr>
          <p:cNvPr id="4" name="Slide Number Placeholder 3"/>
          <p:cNvSpPr>
            <a:spLocks noGrp="1"/>
          </p:cNvSpPr>
          <p:nvPr>
            <p:ph type="sldNum" sz="quarter" idx="12"/>
          </p:nvPr>
        </p:nvSpPr>
        <p:spPr/>
        <p:txBody>
          <a:bodyPr/>
          <a:lstStyle>
            <a:lvl1pPr>
              <a:defRPr/>
            </a:lvl1pPr>
          </a:lstStyle>
          <a:p>
            <a:fld id="{4CF6DCD7-4AC3-45C6-8123-C067C0923F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The Vocal Pedagogy Workshop</a:t>
            </a:r>
            <a:endParaRPr lang="en-US"/>
          </a:p>
        </p:txBody>
      </p:sp>
      <p:sp>
        <p:nvSpPr>
          <p:cNvPr id="6" name="Footer Placeholder 5"/>
          <p:cNvSpPr>
            <a:spLocks noGrp="1"/>
          </p:cNvSpPr>
          <p:nvPr>
            <p:ph type="ftr" sz="quarter" idx="11"/>
          </p:nvPr>
        </p:nvSpPr>
        <p:spPr/>
        <p:txBody>
          <a:bodyPr/>
          <a:lstStyle>
            <a:lvl1pPr>
              <a:defRPr/>
            </a:lvl1pPr>
          </a:lstStyle>
          <a:p>
            <a:r>
              <a:rPr lang="en-US" smtClean="0"/>
              <a:t>The Voice Symposium</a:t>
            </a:r>
            <a:endParaRPr lang="en-US"/>
          </a:p>
        </p:txBody>
      </p:sp>
      <p:sp>
        <p:nvSpPr>
          <p:cNvPr id="7" name="Slide Number Placeholder 6"/>
          <p:cNvSpPr>
            <a:spLocks noGrp="1"/>
          </p:cNvSpPr>
          <p:nvPr>
            <p:ph type="sldNum" sz="quarter" idx="12"/>
          </p:nvPr>
        </p:nvSpPr>
        <p:spPr/>
        <p:txBody>
          <a:bodyPr/>
          <a:lstStyle>
            <a:lvl1pPr>
              <a:defRPr/>
            </a:lvl1pPr>
          </a:lstStyle>
          <a:p>
            <a:fld id="{2F57445A-B3D3-4ED1-BCC4-B67D14AA92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The Vocal Pedagogy Workshop</a:t>
            </a:r>
            <a:endParaRPr lang="en-US"/>
          </a:p>
        </p:txBody>
      </p:sp>
      <p:sp>
        <p:nvSpPr>
          <p:cNvPr id="6" name="Footer Placeholder 5"/>
          <p:cNvSpPr>
            <a:spLocks noGrp="1"/>
          </p:cNvSpPr>
          <p:nvPr>
            <p:ph type="ftr" sz="quarter" idx="11"/>
          </p:nvPr>
        </p:nvSpPr>
        <p:spPr/>
        <p:txBody>
          <a:bodyPr/>
          <a:lstStyle>
            <a:lvl1pPr>
              <a:defRPr/>
            </a:lvl1pPr>
          </a:lstStyle>
          <a:p>
            <a:r>
              <a:rPr lang="en-US" smtClean="0"/>
              <a:t>The Voice Symposium</a:t>
            </a:r>
            <a:endParaRPr lang="en-US"/>
          </a:p>
        </p:txBody>
      </p:sp>
      <p:sp>
        <p:nvSpPr>
          <p:cNvPr id="7" name="Slide Number Placeholder 6"/>
          <p:cNvSpPr>
            <a:spLocks noGrp="1"/>
          </p:cNvSpPr>
          <p:nvPr>
            <p:ph type="sldNum" sz="quarter" idx="12"/>
          </p:nvPr>
        </p:nvSpPr>
        <p:spPr/>
        <p:txBody>
          <a:bodyPr/>
          <a:lstStyle>
            <a:lvl1pPr>
              <a:defRPr/>
            </a:lvl1pPr>
          </a:lstStyle>
          <a:p>
            <a:fld id="{DDD2912D-7DF1-448B-A771-15FFDA73C0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r>
              <a:rPr lang="en-US" smtClean="0"/>
              <a:t>The Vocal Pedagogy Workshop</a:t>
            </a: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smtClean="0"/>
              <a:t>The Voice Symposium</a:t>
            </a: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824EC68-246E-46FB-9691-AE5E96DFCD9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WP%20and%20All%20Austin%20documents\The%20Vocal%20Pedagogy%20Workshop\2009\Male%20high%20voice\Pav%20-%20William%20Tell.WAV"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WP%20and%20All%20Austin%20documents\The%20Vocal%20Pedagogy%20Workshop\2009\Male%20high%20voice\Bruce%20ford%20duet.wa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png"/><Relationship Id="rId3" Type="http://schemas.openxmlformats.org/officeDocument/2006/relationships/audio" Target="file:///C:\WP%20and%20All%20Austin%20documents\The%20Vocal%20Pedagogy%20Workshop\2009\Male%20high%20voice\Burgess%20-%20Schumann.wav" TargetMode="External"/><Relationship Id="rId7" Type="http://schemas.openxmlformats.org/officeDocument/2006/relationships/audio" Target="file:///C:\WP%20and%20All%20Austin%20documents\Power%20Point\VF%202008\Ward\02%20Track%202.wma" TargetMode="External"/><Relationship Id="rId12" Type="http://schemas.openxmlformats.org/officeDocument/2006/relationships/image" Target="../media/image6.png"/><Relationship Id="rId2" Type="http://schemas.openxmlformats.org/officeDocument/2006/relationships/audio" Target="file:///C:\WP%20and%20All%20Austin%20documents\Power%20Point\VF%202008\Finishing%20the%20Hat%20-%20Patinkin.wav" TargetMode="External"/><Relationship Id="rId1" Type="http://schemas.openxmlformats.org/officeDocument/2006/relationships/audio" Target="file:///C:\WP%20and%20All%20Austin%20documents\Power%20Point\VF%202008\Wunderlich\Mandoline.wma" TargetMode="External"/><Relationship Id="rId6" Type="http://schemas.openxmlformats.org/officeDocument/2006/relationships/audio" Target="file:///C:\WP%20and%20All%20Austin%20documents\Power%20Point\VF%202008\Terfel.WAV" TargetMode="External"/><Relationship Id="rId11" Type="http://schemas.openxmlformats.org/officeDocument/2006/relationships/image" Target="../media/image5.png"/><Relationship Id="rId5" Type="http://schemas.openxmlformats.org/officeDocument/2006/relationships/audio" Target="file:///C:\WP%20and%20All%20Austin%20documents\The%20Vocal%20Pedagogy%20Workshop\2009\Male%20high%20voice\Coffey%202.mp3" TargetMode="External"/><Relationship Id="rId10" Type="http://schemas.openxmlformats.org/officeDocument/2006/relationships/image" Target="../media/image4.png"/><Relationship Id="rId4" Type="http://schemas.openxmlformats.org/officeDocument/2006/relationships/audio" Target="file:///C:\WP%20and%20All%20Austin%20documents\The%20Vocal%20Pedagogy%20Workshop\2009\Male%20high%20voice\Ko%201.mp3"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Grp="1" noChangeArrowheads="1"/>
          </p:cNvSpPr>
          <p:nvPr>
            <p:ph type="dt" sz="half" idx="2"/>
          </p:nvPr>
        </p:nvSpPr>
        <p:spPr/>
        <p:txBody>
          <a:bodyPr/>
          <a:lstStyle/>
          <a:p>
            <a:r>
              <a:rPr lang="en-US" smtClean="0"/>
              <a:t>The Vocal Pedagogy Workshop</a:t>
            </a:r>
            <a:endParaRPr lang="en-US"/>
          </a:p>
        </p:txBody>
      </p:sp>
      <p:sp>
        <p:nvSpPr>
          <p:cNvPr id="6" name="Rectangle 41"/>
          <p:cNvSpPr>
            <a:spLocks noGrp="1" noChangeArrowheads="1"/>
          </p:cNvSpPr>
          <p:nvPr>
            <p:ph type="sldNum" sz="quarter" idx="4"/>
          </p:nvPr>
        </p:nvSpPr>
        <p:spPr/>
        <p:txBody>
          <a:bodyPr/>
          <a:lstStyle/>
          <a:p>
            <a:fld id="{83D9F0F9-63EF-47E5-8D06-4B42E6FE229E}" type="slidenum">
              <a:rPr lang="en-US"/>
              <a:pPr/>
              <a:t>1</a:t>
            </a:fld>
            <a:endParaRPr lang="en-US"/>
          </a:p>
        </p:txBody>
      </p:sp>
      <p:sp>
        <p:nvSpPr>
          <p:cNvPr id="9218" name="Rectangle 2"/>
          <p:cNvSpPr>
            <a:spLocks noGrp="1" noChangeArrowheads="1"/>
          </p:cNvSpPr>
          <p:nvPr>
            <p:ph type="ctrTitle"/>
          </p:nvPr>
        </p:nvSpPr>
        <p:spPr/>
        <p:txBody>
          <a:bodyPr/>
          <a:lstStyle/>
          <a:p>
            <a:r>
              <a:rPr lang="en-US" sz="4000" dirty="0" smtClean="0"/>
              <a:t>The Vocal Timbres</a:t>
            </a:r>
            <a:br>
              <a:rPr lang="en-US" sz="4000" dirty="0" smtClean="0"/>
            </a:br>
            <a:endParaRPr lang="en-US" sz="4000" dirty="0"/>
          </a:p>
        </p:txBody>
      </p:sp>
      <p:sp>
        <p:nvSpPr>
          <p:cNvPr id="9219" name="Rectangle 3"/>
          <p:cNvSpPr>
            <a:spLocks noGrp="1" noChangeArrowheads="1"/>
          </p:cNvSpPr>
          <p:nvPr>
            <p:ph type="subTitle" idx="1"/>
          </p:nvPr>
        </p:nvSpPr>
        <p:spPr/>
        <p:txBody>
          <a:bodyPr/>
          <a:lstStyle/>
          <a:p>
            <a:r>
              <a:rPr lang="en-US" sz="2800" dirty="0"/>
              <a:t>Stephen F. Austin, M.M., Ph.D.</a:t>
            </a:r>
          </a:p>
          <a:p>
            <a:r>
              <a:rPr lang="en-US" sz="2400" dirty="0"/>
              <a:t>Associate Professor of Voice</a:t>
            </a:r>
          </a:p>
          <a:p>
            <a:r>
              <a:rPr lang="en-US" sz="2400" dirty="0"/>
              <a:t>University of North Texas, USA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The Vocal Pedagogy Workshop</a:t>
            </a:r>
            <a:endParaRPr lang="en-US"/>
          </a:p>
        </p:txBody>
      </p:sp>
      <p:sp>
        <p:nvSpPr>
          <p:cNvPr id="7" name="Slide Number Placeholder 6"/>
          <p:cNvSpPr>
            <a:spLocks noGrp="1"/>
          </p:cNvSpPr>
          <p:nvPr>
            <p:ph type="sldNum" sz="quarter" idx="12"/>
          </p:nvPr>
        </p:nvSpPr>
        <p:spPr/>
        <p:txBody>
          <a:bodyPr/>
          <a:lstStyle/>
          <a:p>
            <a:fld id="{31362BAB-D082-4F56-87D9-0DB3198ACAA5}" type="slidenum">
              <a:rPr lang="en-US"/>
              <a:pPr/>
              <a:t>10</a:t>
            </a:fld>
            <a:endParaRPr lang="en-US"/>
          </a:p>
        </p:txBody>
      </p:sp>
      <p:sp>
        <p:nvSpPr>
          <p:cNvPr id="15362" name="Rectangle 2"/>
          <p:cNvSpPr>
            <a:spLocks noGrp="1" noChangeArrowheads="1"/>
          </p:cNvSpPr>
          <p:nvPr>
            <p:ph type="title"/>
          </p:nvPr>
        </p:nvSpPr>
        <p:spPr/>
        <p:txBody>
          <a:bodyPr/>
          <a:lstStyle/>
          <a:p>
            <a:r>
              <a:rPr lang="en-US" i="1"/>
              <a:t>Changing Traditions</a:t>
            </a:r>
          </a:p>
        </p:txBody>
      </p:sp>
      <p:sp>
        <p:nvSpPr>
          <p:cNvPr id="15363" name="Rectangle 3"/>
          <p:cNvSpPr>
            <a:spLocks noGrp="1" noChangeArrowheads="1"/>
          </p:cNvSpPr>
          <p:nvPr>
            <p:ph type="body" sz="half" idx="1"/>
          </p:nvPr>
        </p:nvSpPr>
        <p:spPr/>
        <p:txBody>
          <a:bodyPr/>
          <a:lstStyle/>
          <a:p>
            <a:r>
              <a:rPr lang="en-US" sz="2800"/>
              <a:t>Gilbert-Louis Duprez (1806-96)</a:t>
            </a:r>
            <a:r>
              <a:rPr lang="en-US" sz="2800" i="1"/>
              <a:t> </a:t>
            </a:r>
          </a:p>
          <a:p>
            <a:pPr lvl="1"/>
            <a:r>
              <a:rPr lang="en-US" sz="2400"/>
              <a:t>1837 – Paris</a:t>
            </a:r>
          </a:p>
          <a:p>
            <a:pPr lvl="1"/>
            <a:r>
              <a:rPr lang="en-US" sz="2400"/>
              <a:t>Replaced Nourrit as Arnold in Rossini’s </a:t>
            </a:r>
            <a:r>
              <a:rPr lang="en-US" sz="2400" u="sng"/>
              <a:t>Guilliame Tell</a:t>
            </a:r>
            <a:endParaRPr lang="en-US" sz="2400"/>
          </a:p>
          <a:p>
            <a:pPr lvl="1"/>
            <a:r>
              <a:rPr lang="en-US" sz="2400" i="1"/>
              <a:t>Do di petto</a:t>
            </a:r>
            <a:endParaRPr lang="en-US" sz="2400"/>
          </a:p>
          <a:p>
            <a:pPr lvl="1"/>
            <a:r>
              <a:rPr lang="en-US" sz="2400"/>
              <a:t>Learned the technique in Italy</a:t>
            </a:r>
          </a:p>
        </p:txBody>
      </p:sp>
      <p:pic>
        <p:nvPicPr>
          <p:cNvPr id="15364" name="Picture 4" descr="Duprez"/>
          <p:cNvPicPr>
            <a:picLocks noGrp="1" noChangeAspect="1" noChangeArrowheads="1"/>
          </p:cNvPicPr>
          <p:nvPr>
            <p:ph sz="half" idx="2"/>
          </p:nvPr>
        </p:nvPicPr>
        <p:blipFill>
          <a:blip r:embed="rId2"/>
          <a:srcRect/>
          <a:stretch>
            <a:fillRect/>
          </a:stretch>
        </p:blipFill>
        <p:spPr>
          <a:xfrm>
            <a:off x="4572000" y="1524000"/>
            <a:ext cx="3151188" cy="421163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r>
              <a:rPr lang="en-US" sz="3000"/>
              <a:t>Guglielmo Tell: “O muto asil del pianto”.  Act IV</a:t>
            </a:r>
          </a:p>
        </p:txBody>
      </p:sp>
      <p:pic>
        <p:nvPicPr>
          <p:cNvPr id="51203" name="Picture 3" descr="Guilliam Tell High C 2"/>
          <p:cNvPicPr>
            <a:picLocks noGrp="1" noChangeAspect="1" noChangeArrowheads="1"/>
          </p:cNvPicPr>
          <p:nvPr>
            <p:ph idx="1"/>
          </p:nvPr>
        </p:nvPicPr>
        <p:blipFill>
          <a:blip r:embed="rId4"/>
          <a:srcRect/>
          <a:stretch>
            <a:fillRect/>
          </a:stretch>
        </p:blipFill>
        <p:spPr>
          <a:xfrm>
            <a:off x="1981200" y="1447800"/>
            <a:ext cx="5121275" cy="5257800"/>
          </a:xfrm>
          <a:noFill/>
          <a:ln/>
        </p:spPr>
      </p:pic>
      <p:pic>
        <p:nvPicPr>
          <p:cNvPr id="5" name="Pav - William Tell.WAV">
            <a:hlinkClick r:id="" action="ppaction://media"/>
          </p:cNvPr>
          <p:cNvPicPr>
            <a:picLocks noRot="1" noChangeAspect="1"/>
          </p:cNvPicPr>
          <p:nvPr>
            <a:audioFile r:link="rId1"/>
          </p:nvPr>
        </p:nvPicPr>
        <p:blipFill>
          <a:blip r:embed="rId5"/>
          <a:stretch>
            <a:fillRect/>
          </a:stretch>
        </p:blipFill>
        <p:spPr>
          <a:xfrm>
            <a:off x="7620000" y="3352800"/>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4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DFBF60B5-3406-4BF0-A038-81F4FE531BAC}" type="slidenum">
              <a:rPr lang="en-US"/>
              <a:pPr/>
              <a:t>12</a:t>
            </a:fld>
            <a:endParaRPr lang="en-US"/>
          </a:p>
        </p:txBody>
      </p:sp>
      <p:sp>
        <p:nvSpPr>
          <p:cNvPr id="17410" name="Rectangle 2"/>
          <p:cNvSpPr>
            <a:spLocks noGrp="1" noChangeArrowheads="1"/>
          </p:cNvSpPr>
          <p:nvPr>
            <p:ph type="title"/>
          </p:nvPr>
        </p:nvSpPr>
        <p:spPr/>
        <p:txBody>
          <a:bodyPr/>
          <a:lstStyle/>
          <a:p>
            <a:r>
              <a:rPr lang="en-US"/>
              <a:t>New expectations</a:t>
            </a:r>
          </a:p>
        </p:txBody>
      </p:sp>
      <p:sp>
        <p:nvSpPr>
          <p:cNvPr id="17411" name="Rectangle 3"/>
          <p:cNvSpPr>
            <a:spLocks noGrp="1" noChangeArrowheads="1"/>
          </p:cNvSpPr>
          <p:nvPr>
            <p:ph type="body" idx="1"/>
          </p:nvPr>
        </p:nvSpPr>
        <p:spPr/>
        <p:txBody>
          <a:bodyPr/>
          <a:lstStyle/>
          <a:p>
            <a:pPr>
              <a:buFont typeface="Wingdings" pitchFamily="2" charset="2"/>
              <a:buNone/>
            </a:pPr>
            <a:r>
              <a:rPr lang="en-US"/>
              <a:t>		“After Duprez, the </a:t>
            </a:r>
            <a:r>
              <a:rPr lang="en-US" i="1"/>
              <a:t>ut de poitrine</a:t>
            </a:r>
            <a:r>
              <a:rPr lang="en-US"/>
              <a:t> became a requirement for the Romantic tenor high C, then or now, for the success or failure of tenors.”  </a:t>
            </a:r>
            <a:r>
              <a:rPr lang="en-US" sz="2400"/>
              <a:t>Stark: </a:t>
            </a:r>
            <a:r>
              <a:rPr lang="en-US" sz="2400" u="sng"/>
              <a:t>Bel Canto: A History of Vocal Pedagogy</a:t>
            </a:r>
            <a:endParaRPr lang="en-US" sz="2800"/>
          </a:p>
          <a:p>
            <a:pPr lvl="1">
              <a:buFont typeface="Wingdings" pitchFamily="2" charset="2"/>
              <a:buNone/>
            </a:pPr>
            <a:endParaRPr lang="en-US" sz="24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9288AFE9-67EF-4DCA-AFCD-3F777114416D}" type="slidenum">
              <a:rPr lang="en-US"/>
              <a:pPr/>
              <a:t>13</a:t>
            </a:fld>
            <a:endParaRPr lang="en-US"/>
          </a:p>
        </p:txBody>
      </p:sp>
      <p:sp>
        <p:nvSpPr>
          <p:cNvPr id="20482" name="Rectangle 2"/>
          <p:cNvSpPr>
            <a:spLocks noGrp="1" noChangeArrowheads="1"/>
          </p:cNvSpPr>
          <p:nvPr>
            <p:ph type="title"/>
          </p:nvPr>
        </p:nvSpPr>
        <p:spPr/>
        <p:txBody>
          <a:bodyPr/>
          <a:lstStyle/>
          <a:p>
            <a:r>
              <a:rPr lang="en-US" i="1"/>
              <a:t>Voix Sombrée!</a:t>
            </a:r>
          </a:p>
        </p:txBody>
      </p:sp>
      <p:sp>
        <p:nvSpPr>
          <p:cNvPr id="20483" name="Rectangle 3"/>
          <p:cNvSpPr>
            <a:spLocks noGrp="1" noChangeArrowheads="1"/>
          </p:cNvSpPr>
          <p:nvPr>
            <p:ph type="body" idx="1"/>
          </p:nvPr>
        </p:nvSpPr>
        <p:spPr/>
        <p:txBody>
          <a:bodyPr/>
          <a:lstStyle/>
          <a:p>
            <a:pPr>
              <a:lnSpc>
                <a:spcPct val="90000"/>
              </a:lnSpc>
            </a:pPr>
            <a:r>
              <a:rPr lang="en-US"/>
              <a:t>June, 1840 – Diday and Pétrequin reported to the Académie des Sciences on the subject of timbre and laryngeal position as related to Duprez’s </a:t>
            </a:r>
            <a:r>
              <a:rPr lang="en-US" i="1"/>
              <a:t>do di petto</a:t>
            </a:r>
            <a:r>
              <a:rPr lang="en-US"/>
              <a:t>.</a:t>
            </a:r>
          </a:p>
          <a:p>
            <a:pPr lvl="1">
              <a:lnSpc>
                <a:spcPct val="90000"/>
              </a:lnSpc>
            </a:pPr>
            <a:r>
              <a:rPr lang="en-US" i="1"/>
              <a:t>Voix sombrée ou couverte </a:t>
            </a:r>
            <a:r>
              <a:rPr lang="en-US"/>
              <a:t>(dark and covered)</a:t>
            </a:r>
          </a:p>
          <a:p>
            <a:pPr>
              <a:lnSpc>
                <a:spcPct val="90000"/>
              </a:lnSpc>
            </a:pPr>
            <a:r>
              <a:rPr lang="en-US"/>
              <a:t>November, 1840 – Garcia presented his theories to the academy</a:t>
            </a:r>
          </a:p>
          <a:p>
            <a:pPr lvl="1">
              <a:lnSpc>
                <a:spcPct val="90000"/>
              </a:lnSpc>
            </a:pPr>
            <a:r>
              <a:rPr lang="en-US"/>
              <a:t>Garcia claimed to have been teaching the lowered laryngeal posture and ‘covered tone’ since 1832.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1000"/>
                                        <p:tgtEl>
                                          <p:spTgt spid="20483">
                                            <p:txEl>
                                              <p:pRg st="3" end="3"/>
                                            </p:txEl>
                                          </p:spTgt>
                                        </p:tgtEl>
                                      </p:cBhvr>
                                    </p:animEffect>
                                    <p:anim calcmode="lin" valueType="num">
                                      <p:cBhvr>
                                        <p:cTn id="29"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8B670E14-FD78-4686-BF5F-0AC1579CC342}" type="slidenum">
              <a:rPr lang="en-US"/>
              <a:pPr/>
              <a:t>14</a:t>
            </a:fld>
            <a:endParaRPr lang="en-US"/>
          </a:p>
        </p:txBody>
      </p:sp>
      <p:sp>
        <p:nvSpPr>
          <p:cNvPr id="23554" name="Rectangle 2"/>
          <p:cNvSpPr>
            <a:spLocks noGrp="1" noChangeArrowheads="1"/>
          </p:cNvSpPr>
          <p:nvPr>
            <p:ph type="title"/>
          </p:nvPr>
        </p:nvSpPr>
        <p:spPr/>
        <p:txBody>
          <a:bodyPr/>
          <a:lstStyle/>
          <a:p>
            <a:r>
              <a:rPr lang="en-US" i="1" dirty="0" err="1"/>
              <a:t>Voix</a:t>
            </a:r>
            <a:r>
              <a:rPr lang="en-US" i="1" dirty="0"/>
              <a:t> </a:t>
            </a:r>
            <a:r>
              <a:rPr lang="en-US" i="1" dirty="0" err="1"/>
              <a:t>Sombrée</a:t>
            </a:r>
            <a:r>
              <a:rPr lang="en-US" i="1" dirty="0"/>
              <a:t>!</a:t>
            </a:r>
          </a:p>
        </p:txBody>
      </p:sp>
      <p:sp>
        <p:nvSpPr>
          <p:cNvPr id="23555" name="Rectangle 3"/>
          <p:cNvSpPr>
            <a:spLocks noGrp="1" noChangeArrowheads="1"/>
          </p:cNvSpPr>
          <p:nvPr>
            <p:ph type="body" idx="1"/>
          </p:nvPr>
        </p:nvSpPr>
        <p:spPr/>
        <p:txBody>
          <a:bodyPr/>
          <a:lstStyle/>
          <a:p>
            <a:r>
              <a:rPr lang="en-US" dirty="0"/>
              <a:t>Used for register unification</a:t>
            </a:r>
          </a:p>
          <a:p>
            <a:pPr lvl="1"/>
            <a:r>
              <a:rPr lang="en-US" dirty="0"/>
              <a:t>Female chest/middle voice</a:t>
            </a:r>
          </a:p>
          <a:p>
            <a:pPr lvl="1"/>
            <a:r>
              <a:rPr lang="en-US" dirty="0"/>
              <a:t>Male high voice “</a:t>
            </a:r>
            <a:r>
              <a:rPr lang="en-US" i="1" dirty="0"/>
              <a:t>do </a:t>
            </a:r>
            <a:r>
              <a:rPr lang="en-US" i="1" dirty="0" err="1"/>
              <a:t>di</a:t>
            </a:r>
            <a:r>
              <a:rPr lang="en-US" i="1" dirty="0"/>
              <a:t> </a:t>
            </a:r>
            <a:r>
              <a:rPr lang="en-US" i="1" dirty="0" err="1"/>
              <a:t>petto</a:t>
            </a:r>
            <a:r>
              <a:rPr lang="en-US" dirty="0"/>
              <a:t>”</a:t>
            </a:r>
          </a:p>
          <a:p>
            <a:r>
              <a:rPr lang="en-US" dirty="0"/>
              <a:t>Long history of teaching this method since Garcia</a:t>
            </a:r>
          </a:p>
          <a:p>
            <a:pPr>
              <a:buFont typeface="Wingdings" pitchFamily="2" charset="2"/>
              <a:buNone/>
            </a:pPr>
            <a:endParaRPr lang="en-US" dirty="0"/>
          </a:p>
          <a:p>
            <a:endParaRPr lang="en-US" dirty="0"/>
          </a:p>
        </p:txBody>
      </p:sp>
      <p:pic>
        <p:nvPicPr>
          <p:cNvPr id="7" name="Bruce ford duet.wav">
            <a:hlinkClick r:id="" action="ppaction://media"/>
          </p:cNvPr>
          <p:cNvPicPr>
            <a:picLocks noRot="1" noChangeAspect="1"/>
          </p:cNvPicPr>
          <p:nvPr>
            <a:audioFile r:link="rId1"/>
          </p:nvPr>
        </p:nvPicPr>
        <p:blipFill>
          <a:blip r:embed="rId3"/>
          <a:stretch>
            <a:fillRect/>
          </a:stretch>
        </p:blipFill>
        <p:spPr>
          <a:xfrm>
            <a:off x="3962400" y="49530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Effect transition="in" filter="fade">
                                      <p:cBhvr>
                                        <p:cTn id="14" dur="1000"/>
                                        <p:tgtEl>
                                          <p:spTgt spid="23555">
                                            <p:txEl>
                                              <p:pRg st="1" end="1"/>
                                            </p:txEl>
                                          </p:spTgt>
                                        </p:tgtEl>
                                      </p:cBhvr>
                                    </p:animEffect>
                                    <p:anim calcmode="lin" valueType="num">
                                      <p:cBhvr>
                                        <p:cTn id="15"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1000"/>
                                        <p:tgtEl>
                                          <p:spTgt spid="23555">
                                            <p:txEl>
                                              <p:pRg st="2" end="2"/>
                                            </p:txEl>
                                          </p:spTgt>
                                        </p:tgtEl>
                                      </p:cBhvr>
                                    </p:animEffect>
                                    <p:anim calcmode="lin" valueType="num">
                                      <p:cBhvr>
                                        <p:cTn id="22"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fade">
                                      <p:cBhvr>
                                        <p:cTn id="28" dur="1000"/>
                                        <p:tgtEl>
                                          <p:spTgt spid="23555">
                                            <p:txEl>
                                              <p:pRg st="3" end="3"/>
                                            </p:txEl>
                                          </p:spTgt>
                                        </p:tgtEl>
                                      </p:cBhvr>
                                    </p:animEffect>
                                    <p:anim calcmode="lin" valueType="num">
                                      <p:cBhvr>
                                        <p:cTn id="29"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96000" fill="hold"/>
                                        <p:tgtEl>
                                          <p:spTgt spid="7"/>
                                        </p:tgtEl>
                                      </p:cBhvr>
                                    </p:cmd>
                                  </p:childTnLst>
                                </p:cTn>
                              </p:par>
                            </p:childTnLst>
                          </p:cTn>
                        </p:par>
                      </p:childTnLst>
                    </p:cTn>
                  </p:par>
                </p:childTnLst>
              </p:cTn>
              <p:nextCondLst>
                <p:cond evt="onClick" delay="0">
                  <p:tgtEl>
                    <p:spTgt spid="7"/>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355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Right connections:</a:t>
            </a:r>
          </a:p>
        </p:txBody>
      </p:sp>
      <p:sp>
        <p:nvSpPr>
          <p:cNvPr id="13315" name="Content Placeholder 2"/>
          <p:cNvSpPr>
            <a:spLocks noGrp="1"/>
          </p:cNvSpPr>
          <p:nvPr>
            <p:ph idx="1"/>
          </p:nvPr>
        </p:nvSpPr>
        <p:spPr/>
        <p:txBody>
          <a:bodyPr/>
          <a:lstStyle/>
          <a:p>
            <a:r>
              <a:rPr lang="en-US" dirty="0" smtClean="0"/>
              <a:t>One cannot separate the concept of ‘</a:t>
            </a:r>
            <a:r>
              <a:rPr lang="en-US" i="1" dirty="0" smtClean="0"/>
              <a:t>voce </a:t>
            </a:r>
            <a:r>
              <a:rPr lang="en-US" i="1" dirty="0" err="1" smtClean="0"/>
              <a:t>chiusa</a:t>
            </a:r>
            <a:r>
              <a:rPr lang="en-US" i="1" dirty="0" smtClean="0"/>
              <a:t>’</a:t>
            </a:r>
            <a:r>
              <a:rPr lang="en-US" dirty="0" smtClean="0"/>
              <a:t> from the concept of the stable laryngeal posture</a:t>
            </a:r>
          </a:p>
          <a:p>
            <a:endParaRPr lang="en-US" dirty="0" smtClean="0"/>
          </a:p>
          <a:p>
            <a:r>
              <a:rPr lang="en-US" dirty="0" smtClean="0"/>
              <a:t>Long list of distinguished authors who have written about this.</a:t>
            </a:r>
          </a:p>
        </p:txBody>
      </p:sp>
      <p:sp>
        <p:nvSpPr>
          <p:cNvPr id="4" name="Date Placeholder 3"/>
          <p:cNvSpPr>
            <a:spLocks noGrp="1"/>
          </p:cNvSpPr>
          <p:nvPr>
            <p:ph type="dt" sz="quarter" idx="10"/>
          </p:nvPr>
        </p:nvSpPr>
        <p:spPr/>
        <p:txBody>
          <a:bodyPr/>
          <a:lstStyle/>
          <a:p>
            <a:pPr>
              <a:defRPr/>
            </a:pPr>
            <a:r>
              <a:rPr lang="en-US" smtClean="0"/>
              <a:t>The Vocal Pedagogy Workshop</a:t>
            </a:r>
            <a:endParaRPr lang="en-US"/>
          </a:p>
        </p:txBody>
      </p:sp>
      <p:sp>
        <p:nvSpPr>
          <p:cNvPr id="6" name="Slide Number Placeholder 5"/>
          <p:cNvSpPr>
            <a:spLocks noGrp="1"/>
          </p:cNvSpPr>
          <p:nvPr>
            <p:ph type="sldNum" sz="quarter" idx="12"/>
          </p:nvPr>
        </p:nvSpPr>
        <p:spPr/>
        <p:txBody>
          <a:bodyPr/>
          <a:lstStyle/>
          <a:p>
            <a:pPr>
              <a:defRPr/>
            </a:pPr>
            <a:fld id="{1C2C7B04-EB90-4601-A46A-6062A861F7FD}"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So who talks about this?</a:t>
            </a:r>
          </a:p>
        </p:txBody>
      </p:sp>
      <p:sp>
        <p:nvSpPr>
          <p:cNvPr id="12291" name="Content Placeholder 2"/>
          <p:cNvSpPr>
            <a:spLocks noGrp="1"/>
          </p:cNvSpPr>
          <p:nvPr>
            <p:ph idx="1"/>
          </p:nvPr>
        </p:nvSpPr>
        <p:spPr/>
        <p:txBody>
          <a:bodyPr/>
          <a:lstStyle/>
          <a:p>
            <a:pPr lvl="1">
              <a:buNone/>
            </a:pPr>
            <a:r>
              <a:rPr lang="en-US" dirty="0" smtClean="0"/>
              <a:t>“There can be little doubt that in desirable ‘closed voice’ (</a:t>
            </a:r>
            <a:r>
              <a:rPr lang="en-US" i="1" dirty="0" smtClean="0"/>
              <a:t>voce </a:t>
            </a:r>
            <a:r>
              <a:rPr lang="en-US" i="1" dirty="0" err="1" smtClean="0"/>
              <a:t>chiusa</a:t>
            </a:r>
            <a:r>
              <a:rPr lang="en-US" dirty="0" smtClean="0"/>
              <a:t>), a timbre that should prevail throughout the singing voice regardless of range, as opposed to ‘open voice’ (</a:t>
            </a:r>
            <a:r>
              <a:rPr lang="en-US" i="1" dirty="0" smtClean="0"/>
              <a:t>voce </a:t>
            </a:r>
            <a:r>
              <a:rPr lang="en-US" i="1" dirty="0" err="1" smtClean="0"/>
              <a:t>aperta</a:t>
            </a:r>
            <a:r>
              <a:rPr lang="en-US" dirty="0" smtClean="0"/>
              <a:t>), there is a stabilized laryngeal position – relatively low – and a somewhat widened pharynx.  These conditions together with proper vowel modification (</a:t>
            </a:r>
            <a:r>
              <a:rPr lang="en-US" i="1" dirty="0" err="1" smtClean="0"/>
              <a:t>aggiustamento</a:t>
            </a:r>
            <a:r>
              <a:rPr lang="en-US" dirty="0" smtClean="0"/>
              <a:t>) produce the so-called ‘covered sound’ of the upper range.”</a:t>
            </a:r>
          </a:p>
          <a:p>
            <a:pPr lvl="3">
              <a:buFont typeface="Wingdings 2" pitchFamily="18" charset="2"/>
              <a:buNone/>
            </a:pPr>
            <a:r>
              <a:rPr lang="en-US" dirty="0" smtClean="0"/>
              <a:t>			Richard Miller, </a:t>
            </a:r>
            <a:r>
              <a:rPr lang="en-US" u="sng" dirty="0" smtClean="0"/>
              <a:t>The Structure of Singing</a:t>
            </a:r>
            <a:endParaRPr lang="en-US" dirty="0" smtClean="0"/>
          </a:p>
        </p:txBody>
      </p:sp>
      <p:sp>
        <p:nvSpPr>
          <p:cNvPr id="4" name="Date Placeholder 3"/>
          <p:cNvSpPr>
            <a:spLocks noGrp="1"/>
          </p:cNvSpPr>
          <p:nvPr>
            <p:ph type="dt" sz="quarter" idx="10"/>
          </p:nvPr>
        </p:nvSpPr>
        <p:spPr/>
        <p:txBody>
          <a:bodyPr/>
          <a:lstStyle/>
          <a:p>
            <a:pPr>
              <a:defRPr/>
            </a:pPr>
            <a:r>
              <a:rPr lang="en-US" smtClean="0"/>
              <a:t>The Vocal Pedagogy Workshop</a:t>
            </a:r>
            <a:endParaRPr lang="en-US"/>
          </a:p>
        </p:txBody>
      </p:sp>
      <p:sp>
        <p:nvSpPr>
          <p:cNvPr id="6" name="Slide Number Placeholder 5"/>
          <p:cNvSpPr>
            <a:spLocks noGrp="1"/>
          </p:cNvSpPr>
          <p:nvPr>
            <p:ph type="sldNum" sz="quarter" idx="12"/>
          </p:nvPr>
        </p:nvSpPr>
        <p:spPr/>
        <p:txBody>
          <a:bodyPr/>
          <a:lstStyle/>
          <a:p>
            <a:pPr>
              <a:defRPr/>
            </a:pPr>
            <a:fld id="{C4A02AD0-9B23-46B8-8A87-B58F92083499}"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Laryngeal posture:</a:t>
            </a:r>
          </a:p>
        </p:txBody>
      </p:sp>
      <p:sp>
        <p:nvSpPr>
          <p:cNvPr id="14339" name="Content Placeholder 2"/>
          <p:cNvSpPr>
            <a:spLocks noGrp="1"/>
          </p:cNvSpPr>
          <p:nvPr>
            <p:ph idx="1"/>
          </p:nvPr>
        </p:nvSpPr>
        <p:spPr/>
        <p:txBody>
          <a:bodyPr/>
          <a:lstStyle/>
          <a:p>
            <a:pPr>
              <a:buFont typeface="Wingdings 2" pitchFamily="18" charset="2"/>
              <a:buNone/>
            </a:pPr>
            <a:r>
              <a:rPr lang="en-US" dirty="0" smtClean="0"/>
              <a:t>		“For artistic tone, the soft palate must be high, the larynx must be low, and the throat and mouth allowed to form, not made or compelled. . . The larynx must be low in adjustment for the production of beautiful tone, but it must never be locally adjusted.”</a:t>
            </a:r>
          </a:p>
          <a:p>
            <a:pPr>
              <a:buFont typeface="Wingdings 2" pitchFamily="18" charset="2"/>
              <a:buNone/>
            </a:pPr>
            <a:r>
              <a:rPr lang="en-US" dirty="0" smtClean="0"/>
              <a:t>		</a:t>
            </a:r>
            <a:r>
              <a:rPr lang="en-US" sz="2400" dirty="0" smtClean="0"/>
              <a:t>Edmund Meyer, </a:t>
            </a:r>
            <a:r>
              <a:rPr lang="en-US" sz="2400" u="sng" dirty="0" smtClean="0"/>
              <a:t>The Renaissance of Vocal Art</a:t>
            </a:r>
            <a:endParaRPr lang="en-US" sz="2400" dirty="0" smtClean="0"/>
          </a:p>
        </p:txBody>
      </p:sp>
      <p:sp>
        <p:nvSpPr>
          <p:cNvPr id="4" name="Date Placeholder 3"/>
          <p:cNvSpPr>
            <a:spLocks noGrp="1"/>
          </p:cNvSpPr>
          <p:nvPr>
            <p:ph type="dt" sz="quarter" idx="10"/>
          </p:nvPr>
        </p:nvSpPr>
        <p:spPr/>
        <p:txBody>
          <a:bodyPr/>
          <a:lstStyle/>
          <a:p>
            <a:pPr>
              <a:defRPr/>
            </a:pPr>
            <a:r>
              <a:rPr lang="en-US" smtClean="0"/>
              <a:t>The Vocal Pedagogy Workshop</a:t>
            </a:r>
            <a:endParaRPr lang="en-US"/>
          </a:p>
        </p:txBody>
      </p:sp>
      <p:sp>
        <p:nvSpPr>
          <p:cNvPr id="6" name="Slide Number Placeholder 5"/>
          <p:cNvSpPr>
            <a:spLocks noGrp="1"/>
          </p:cNvSpPr>
          <p:nvPr>
            <p:ph type="sldNum" sz="quarter" idx="12"/>
          </p:nvPr>
        </p:nvSpPr>
        <p:spPr/>
        <p:txBody>
          <a:bodyPr/>
          <a:lstStyle/>
          <a:p>
            <a:pPr>
              <a:defRPr/>
            </a:pPr>
            <a:fld id="{7E478C54-2E54-4435-A392-55074D2F6E0F}"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Laryngeal posture:</a:t>
            </a:r>
          </a:p>
        </p:txBody>
      </p:sp>
      <p:sp>
        <p:nvSpPr>
          <p:cNvPr id="15363" name="Content Placeholder 2"/>
          <p:cNvSpPr>
            <a:spLocks noGrp="1"/>
          </p:cNvSpPr>
          <p:nvPr>
            <p:ph idx="1"/>
          </p:nvPr>
        </p:nvSpPr>
        <p:spPr/>
        <p:txBody>
          <a:bodyPr/>
          <a:lstStyle/>
          <a:p>
            <a:pPr lvl="2"/>
            <a:r>
              <a:rPr lang="en-US" dirty="0" smtClean="0"/>
              <a:t>“Moderate lowering of the larynx has the certain result of giving the voice suppleness and power, thereby encouraging the enlargement of its natural limits.”  </a:t>
            </a:r>
            <a:r>
              <a:rPr lang="en-US" sz="1800" dirty="0" smtClean="0"/>
              <a:t>Charles </a:t>
            </a:r>
            <a:r>
              <a:rPr lang="en-US" sz="1800" dirty="0" err="1" smtClean="0"/>
              <a:t>Amable</a:t>
            </a:r>
            <a:r>
              <a:rPr lang="en-US" sz="1800" dirty="0" smtClean="0"/>
              <a:t> </a:t>
            </a:r>
            <a:r>
              <a:rPr lang="en-US" sz="1800" dirty="0" err="1" smtClean="0"/>
              <a:t>Bataille</a:t>
            </a:r>
            <a:r>
              <a:rPr lang="en-US" sz="1800" dirty="0" smtClean="0"/>
              <a:t>,  </a:t>
            </a:r>
            <a:r>
              <a:rPr lang="en-US" sz="1800" i="1" dirty="0" err="1" smtClean="0"/>
              <a:t>Nouvelles</a:t>
            </a:r>
            <a:r>
              <a:rPr lang="en-US" sz="1800" i="1" dirty="0" smtClean="0"/>
              <a:t> </a:t>
            </a:r>
            <a:r>
              <a:rPr lang="en-US" sz="1800" i="1" dirty="0" err="1" smtClean="0"/>
              <a:t>recherches</a:t>
            </a:r>
            <a:r>
              <a:rPr lang="en-US" sz="1800" i="1" dirty="0" smtClean="0"/>
              <a:t> </a:t>
            </a:r>
            <a:r>
              <a:rPr lang="en-US" sz="1800" i="1" dirty="0" err="1" smtClean="0"/>
              <a:t>sur</a:t>
            </a:r>
            <a:r>
              <a:rPr lang="en-US" sz="1800" i="1" dirty="0" smtClean="0"/>
              <a:t> la phonation, </a:t>
            </a:r>
            <a:r>
              <a:rPr lang="en-US" sz="1800" dirty="0" smtClean="0"/>
              <a:t>1861</a:t>
            </a:r>
          </a:p>
          <a:p>
            <a:pPr lvl="2">
              <a:buNone/>
            </a:pPr>
            <a:endParaRPr lang="en-US" sz="1800" dirty="0" smtClean="0"/>
          </a:p>
          <a:p>
            <a:pPr lvl="2"/>
            <a:r>
              <a:rPr lang="en-US" dirty="0" smtClean="0"/>
              <a:t>“When the larynx is so raised we may emit high sounds, but thin and shrill.  It is true that we are disposed to raise the larynx when we want to emit high sounds, but if we would closely observe the timbre, we would recognize that they are thin, contracted and shrill.”  </a:t>
            </a:r>
            <a:r>
              <a:rPr lang="en-US" sz="1800" dirty="0" err="1" smtClean="0"/>
              <a:t>Enrico</a:t>
            </a:r>
            <a:r>
              <a:rPr lang="en-US" sz="1800" dirty="0" smtClean="0"/>
              <a:t> </a:t>
            </a:r>
            <a:r>
              <a:rPr lang="en-US" sz="1800" dirty="0" err="1" smtClean="0"/>
              <a:t>Delle</a:t>
            </a:r>
            <a:r>
              <a:rPr lang="en-US" sz="1800" dirty="0" smtClean="0"/>
              <a:t> </a:t>
            </a:r>
            <a:r>
              <a:rPr lang="en-US" sz="1800" dirty="0" err="1" smtClean="0"/>
              <a:t>Sedie</a:t>
            </a:r>
            <a:r>
              <a:rPr lang="en-US" sz="1800" dirty="0" smtClean="0"/>
              <a:t>,</a:t>
            </a:r>
            <a:r>
              <a:rPr lang="en-US" sz="1800" i="1" dirty="0" smtClean="0"/>
              <a:t> Esthetics of the Art of Singing</a:t>
            </a:r>
            <a:r>
              <a:rPr lang="en-US" sz="1800" dirty="0" smtClean="0"/>
              <a:t>, 1885</a:t>
            </a:r>
          </a:p>
        </p:txBody>
      </p:sp>
      <p:sp>
        <p:nvSpPr>
          <p:cNvPr id="4" name="Date Placeholder 3"/>
          <p:cNvSpPr>
            <a:spLocks noGrp="1"/>
          </p:cNvSpPr>
          <p:nvPr>
            <p:ph type="dt" sz="quarter" idx="10"/>
          </p:nvPr>
        </p:nvSpPr>
        <p:spPr/>
        <p:txBody>
          <a:bodyPr/>
          <a:lstStyle/>
          <a:p>
            <a:pPr>
              <a:defRPr/>
            </a:pPr>
            <a:r>
              <a:rPr lang="en-US" dirty="0" smtClean="0"/>
              <a:t>The Vocal Pedagogy Workshop</a:t>
            </a:r>
            <a:endParaRPr lang="en-US" dirty="0"/>
          </a:p>
        </p:txBody>
      </p:sp>
      <p:sp>
        <p:nvSpPr>
          <p:cNvPr id="6" name="Slide Number Placeholder 5"/>
          <p:cNvSpPr>
            <a:spLocks noGrp="1"/>
          </p:cNvSpPr>
          <p:nvPr>
            <p:ph type="sldNum" sz="quarter" idx="12"/>
          </p:nvPr>
        </p:nvSpPr>
        <p:spPr/>
        <p:txBody>
          <a:bodyPr/>
          <a:lstStyle/>
          <a:p>
            <a:pPr>
              <a:defRPr/>
            </a:pPr>
            <a:fld id="{60075FD0-CC0D-4464-8261-B9841C67F9B4}" type="slidenum">
              <a:rPr lang="en-US"/>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Laryngeal posture:</a:t>
            </a:r>
          </a:p>
        </p:txBody>
      </p:sp>
      <p:sp>
        <p:nvSpPr>
          <p:cNvPr id="16387" name="Content Placeholder 2"/>
          <p:cNvSpPr>
            <a:spLocks noGrp="1"/>
          </p:cNvSpPr>
          <p:nvPr>
            <p:ph idx="1"/>
          </p:nvPr>
        </p:nvSpPr>
        <p:spPr/>
        <p:txBody>
          <a:bodyPr/>
          <a:lstStyle/>
          <a:p>
            <a:pPr lvl="1"/>
            <a:r>
              <a:rPr lang="en-US" dirty="0" smtClean="0"/>
              <a:t> “The dangerous tendency of the larynx to rise to the position it takes in speaking must be carefully avoided.”  </a:t>
            </a:r>
            <a:r>
              <a:rPr lang="en-US" sz="2000" dirty="0" smtClean="0"/>
              <a:t>Julius Stockhausen, </a:t>
            </a:r>
            <a:r>
              <a:rPr lang="en-US" sz="2000" i="1" dirty="0" smtClean="0"/>
              <a:t>A Method of Singing</a:t>
            </a:r>
            <a:r>
              <a:rPr lang="en-US" sz="2000" dirty="0" smtClean="0"/>
              <a:t>, 1884</a:t>
            </a:r>
          </a:p>
          <a:p>
            <a:pPr lvl="1"/>
            <a:endParaRPr lang="en-US" sz="2000" dirty="0"/>
          </a:p>
          <a:p>
            <a:pPr lvl="1"/>
            <a:r>
              <a:rPr lang="en-US" dirty="0" smtClean="0"/>
              <a:t> “. . . It is only with a fixed position of the larynx, and with the right use of the two chief qualities of sound, that a beautiful, well-rounded whole can be produced.”  </a:t>
            </a:r>
            <a:r>
              <a:rPr lang="en-US" sz="2000" dirty="0" smtClean="0"/>
              <a:t>Julius Stockhausen, </a:t>
            </a:r>
            <a:r>
              <a:rPr lang="en-US" sz="2000" i="1" dirty="0" smtClean="0"/>
              <a:t>A Method of Singing</a:t>
            </a:r>
            <a:r>
              <a:rPr lang="en-US" sz="2000" dirty="0" smtClean="0"/>
              <a:t>, 1884</a:t>
            </a:r>
          </a:p>
        </p:txBody>
      </p:sp>
      <p:sp>
        <p:nvSpPr>
          <p:cNvPr id="4" name="Date Placeholder 3"/>
          <p:cNvSpPr>
            <a:spLocks noGrp="1"/>
          </p:cNvSpPr>
          <p:nvPr>
            <p:ph type="dt" sz="quarter" idx="10"/>
          </p:nvPr>
        </p:nvSpPr>
        <p:spPr/>
        <p:txBody>
          <a:bodyPr/>
          <a:lstStyle/>
          <a:p>
            <a:pPr>
              <a:defRPr/>
            </a:pPr>
            <a:r>
              <a:rPr lang="en-US" smtClean="0"/>
              <a:t>The Vocal Pedagogy Workshop</a:t>
            </a:r>
            <a:endParaRPr lang="en-US"/>
          </a:p>
        </p:txBody>
      </p:sp>
      <p:sp>
        <p:nvSpPr>
          <p:cNvPr id="6" name="Slide Number Placeholder 5"/>
          <p:cNvSpPr>
            <a:spLocks noGrp="1"/>
          </p:cNvSpPr>
          <p:nvPr>
            <p:ph type="sldNum" sz="quarter" idx="12"/>
          </p:nvPr>
        </p:nvSpPr>
        <p:spPr/>
        <p:txBody>
          <a:bodyPr/>
          <a:lstStyle/>
          <a:p>
            <a:pPr>
              <a:defRPr/>
            </a:pPr>
            <a:fld id="{E06BD7E8-0F9E-4368-96A5-947F3C7B733F}" type="slidenum">
              <a:rPr lang="en-US"/>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The Vocal Pedagogy Workshop</a:t>
            </a:r>
            <a:endParaRPr lang="en-US"/>
          </a:p>
        </p:txBody>
      </p:sp>
      <p:sp>
        <p:nvSpPr>
          <p:cNvPr id="7" name="Slide Number Placeholder 6"/>
          <p:cNvSpPr>
            <a:spLocks noGrp="1"/>
          </p:cNvSpPr>
          <p:nvPr>
            <p:ph type="sldNum" sz="quarter" idx="12"/>
          </p:nvPr>
        </p:nvSpPr>
        <p:spPr/>
        <p:txBody>
          <a:bodyPr/>
          <a:lstStyle/>
          <a:p>
            <a:fld id="{F3B1CC63-89AC-40BD-96AC-BB6DB858F2A0}" type="slidenum">
              <a:rPr lang="en-US"/>
              <a:pPr/>
              <a:t>2</a:t>
            </a:fld>
            <a:endParaRPr lang="en-US"/>
          </a:p>
        </p:txBody>
      </p:sp>
      <p:sp>
        <p:nvSpPr>
          <p:cNvPr id="19458" name="Rectangle 2"/>
          <p:cNvSpPr>
            <a:spLocks noGrp="1" noChangeArrowheads="1"/>
          </p:cNvSpPr>
          <p:nvPr>
            <p:ph type="title"/>
          </p:nvPr>
        </p:nvSpPr>
        <p:spPr/>
        <p:txBody>
          <a:bodyPr/>
          <a:lstStyle/>
          <a:p>
            <a:r>
              <a:rPr lang="en-US"/>
              <a:t>Manuel Garcia II (1805-1906) </a:t>
            </a:r>
          </a:p>
        </p:txBody>
      </p:sp>
      <p:sp>
        <p:nvSpPr>
          <p:cNvPr id="19459" name="Rectangle 3"/>
          <p:cNvSpPr>
            <a:spLocks noGrp="1" noChangeArrowheads="1"/>
          </p:cNvSpPr>
          <p:nvPr>
            <p:ph type="body" sz="half" idx="1"/>
          </p:nvPr>
        </p:nvSpPr>
        <p:spPr/>
        <p:txBody>
          <a:bodyPr/>
          <a:lstStyle/>
          <a:p>
            <a:pPr lvl="1">
              <a:lnSpc>
                <a:spcPct val="90000"/>
              </a:lnSpc>
            </a:pPr>
            <a:r>
              <a:rPr lang="en-US"/>
              <a:t>1832 appointed to Paris Conservatory</a:t>
            </a:r>
          </a:p>
          <a:p>
            <a:pPr lvl="1">
              <a:lnSpc>
                <a:spcPct val="90000"/>
              </a:lnSpc>
            </a:pPr>
            <a:r>
              <a:rPr lang="en-US"/>
              <a:t>Central figure in 19</a:t>
            </a:r>
            <a:r>
              <a:rPr lang="en-US" baseline="30000"/>
              <a:t>th</a:t>
            </a:r>
            <a:r>
              <a:rPr lang="en-US"/>
              <a:t> C pedagogy</a:t>
            </a:r>
          </a:p>
          <a:p>
            <a:pPr lvl="1">
              <a:lnSpc>
                <a:spcPct val="90000"/>
              </a:lnSpc>
            </a:pPr>
            <a:r>
              <a:rPr lang="en-US"/>
              <a:t>Famous pupils:</a:t>
            </a:r>
          </a:p>
          <a:p>
            <a:pPr lvl="2">
              <a:lnSpc>
                <a:spcPct val="90000"/>
              </a:lnSpc>
            </a:pPr>
            <a:r>
              <a:rPr lang="en-US"/>
              <a:t>Battaille</a:t>
            </a:r>
          </a:p>
          <a:p>
            <a:pPr lvl="2">
              <a:lnSpc>
                <a:spcPct val="90000"/>
              </a:lnSpc>
            </a:pPr>
            <a:r>
              <a:rPr lang="en-US"/>
              <a:t>Stockhausen</a:t>
            </a:r>
          </a:p>
          <a:p>
            <a:pPr lvl="2">
              <a:lnSpc>
                <a:spcPct val="90000"/>
              </a:lnSpc>
            </a:pPr>
            <a:r>
              <a:rPr lang="en-US"/>
              <a:t>Malibran</a:t>
            </a:r>
          </a:p>
          <a:p>
            <a:pPr lvl="2">
              <a:lnSpc>
                <a:spcPct val="90000"/>
              </a:lnSpc>
            </a:pPr>
            <a:r>
              <a:rPr lang="en-US"/>
              <a:t>Marchesi</a:t>
            </a:r>
          </a:p>
          <a:p>
            <a:pPr lvl="2">
              <a:lnSpc>
                <a:spcPct val="90000"/>
              </a:lnSpc>
            </a:pPr>
            <a:r>
              <a:rPr lang="en-US"/>
              <a:t>Lind</a:t>
            </a:r>
          </a:p>
          <a:p>
            <a:pPr lvl="1">
              <a:lnSpc>
                <a:spcPct val="90000"/>
              </a:lnSpc>
              <a:buFont typeface="Wingdings" pitchFamily="2" charset="2"/>
              <a:buNone/>
            </a:pPr>
            <a:endParaRPr lang="en-US" sz="2400" i="1"/>
          </a:p>
        </p:txBody>
      </p:sp>
      <p:pic>
        <p:nvPicPr>
          <p:cNvPr id="19460" name="Picture 4" descr="garcia2"/>
          <p:cNvPicPr>
            <a:picLocks noGrp="1" noChangeAspect="1" noChangeArrowheads="1"/>
          </p:cNvPicPr>
          <p:nvPr>
            <p:ph sz="half" idx="2"/>
          </p:nvPr>
        </p:nvPicPr>
        <p:blipFill>
          <a:blip r:embed="rId2"/>
          <a:srcRect/>
          <a:stretch>
            <a:fillRect/>
          </a:stretch>
        </p:blipFill>
        <p:spPr>
          <a:xfrm>
            <a:off x="4667250" y="1371600"/>
            <a:ext cx="3756025" cy="5008563"/>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459">
                                            <p:txEl>
                                              <p:pRg st="3" end="3"/>
                                            </p:txEl>
                                          </p:spTgt>
                                        </p:tgtEl>
                                        <p:attrNameLst>
                                          <p:attrName>style.visibility</p:attrName>
                                        </p:attrNameLst>
                                      </p:cBhvr>
                                      <p:to>
                                        <p:strVal val="visible"/>
                                      </p:to>
                                    </p:set>
                                    <p:animEffect transition="in" filter="fade">
                                      <p:cBhvr>
                                        <p:cTn id="26" dur="1000"/>
                                        <p:tgtEl>
                                          <p:spTgt spid="19459">
                                            <p:txEl>
                                              <p:pRg st="3" end="3"/>
                                            </p:txEl>
                                          </p:spTgt>
                                        </p:tgtEl>
                                      </p:cBhvr>
                                    </p:animEffect>
                                    <p:anim calcmode="lin" valueType="num">
                                      <p:cBhvr>
                                        <p:cTn id="27"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Effect transition="in" filter="fade">
                                      <p:cBhvr>
                                        <p:cTn id="31" dur="1000"/>
                                        <p:tgtEl>
                                          <p:spTgt spid="19459">
                                            <p:txEl>
                                              <p:pRg st="4" end="4"/>
                                            </p:txEl>
                                          </p:spTgt>
                                        </p:tgtEl>
                                      </p:cBhvr>
                                    </p:animEffect>
                                    <p:anim calcmode="lin" valueType="num">
                                      <p:cBhvr>
                                        <p:cTn id="32"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945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459">
                                            <p:txEl>
                                              <p:pRg st="5" end="5"/>
                                            </p:txEl>
                                          </p:spTgt>
                                        </p:tgtEl>
                                        <p:attrNameLst>
                                          <p:attrName>style.visibility</p:attrName>
                                        </p:attrNameLst>
                                      </p:cBhvr>
                                      <p:to>
                                        <p:strVal val="visible"/>
                                      </p:to>
                                    </p:set>
                                    <p:animEffect transition="in" filter="fade">
                                      <p:cBhvr>
                                        <p:cTn id="36" dur="1000"/>
                                        <p:tgtEl>
                                          <p:spTgt spid="19459">
                                            <p:txEl>
                                              <p:pRg st="5" end="5"/>
                                            </p:txEl>
                                          </p:spTgt>
                                        </p:tgtEl>
                                      </p:cBhvr>
                                    </p:animEffect>
                                    <p:anim calcmode="lin" valueType="num">
                                      <p:cBhvr>
                                        <p:cTn id="37" dur="10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945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459">
                                            <p:txEl>
                                              <p:pRg st="6" end="6"/>
                                            </p:txEl>
                                          </p:spTgt>
                                        </p:tgtEl>
                                        <p:attrNameLst>
                                          <p:attrName>style.visibility</p:attrName>
                                        </p:attrNameLst>
                                      </p:cBhvr>
                                      <p:to>
                                        <p:strVal val="visible"/>
                                      </p:to>
                                    </p:set>
                                    <p:animEffect transition="in" filter="fade">
                                      <p:cBhvr>
                                        <p:cTn id="41" dur="1000"/>
                                        <p:tgtEl>
                                          <p:spTgt spid="19459">
                                            <p:txEl>
                                              <p:pRg st="6" end="6"/>
                                            </p:txEl>
                                          </p:spTgt>
                                        </p:tgtEl>
                                      </p:cBhvr>
                                    </p:animEffect>
                                    <p:anim calcmode="lin" valueType="num">
                                      <p:cBhvr>
                                        <p:cTn id="42" dur="10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9459">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459">
                                            <p:txEl>
                                              <p:pRg st="7" end="7"/>
                                            </p:txEl>
                                          </p:spTgt>
                                        </p:tgtEl>
                                        <p:attrNameLst>
                                          <p:attrName>style.visibility</p:attrName>
                                        </p:attrNameLst>
                                      </p:cBhvr>
                                      <p:to>
                                        <p:strVal val="visible"/>
                                      </p:to>
                                    </p:set>
                                    <p:animEffect transition="in" filter="fade">
                                      <p:cBhvr>
                                        <p:cTn id="46" dur="1000"/>
                                        <p:tgtEl>
                                          <p:spTgt spid="19459">
                                            <p:txEl>
                                              <p:pRg st="7" end="7"/>
                                            </p:txEl>
                                          </p:spTgt>
                                        </p:tgtEl>
                                      </p:cBhvr>
                                    </p:animEffect>
                                    <p:anim calcmode="lin" valueType="num">
                                      <p:cBhvr>
                                        <p:cTn id="47" dur="1000" fill="hold"/>
                                        <p:tgtEl>
                                          <p:spTgt spid="1945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94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5C1FFA17-DA33-4358-B543-3EB59DAADFD9}" type="slidenum">
              <a:rPr lang="en-US"/>
              <a:pPr/>
              <a:t>20</a:t>
            </a:fld>
            <a:endParaRPr lang="en-US"/>
          </a:p>
        </p:txBody>
      </p:sp>
      <p:sp>
        <p:nvSpPr>
          <p:cNvPr id="24578" name="Rectangle 2"/>
          <p:cNvSpPr>
            <a:spLocks noGrp="1" noChangeArrowheads="1"/>
          </p:cNvSpPr>
          <p:nvPr>
            <p:ph type="title"/>
          </p:nvPr>
        </p:nvSpPr>
        <p:spPr/>
        <p:txBody>
          <a:bodyPr/>
          <a:lstStyle/>
          <a:p>
            <a:r>
              <a:rPr lang="en-US" i="1" dirty="0" smtClean="0"/>
              <a:t>Teaching the </a:t>
            </a:r>
            <a:r>
              <a:rPr lang="en-US" i="1" dirty="0" err="1" smtClean="0"/>
              <a:t>Voix</a:t>
            </a:r>
            <a:r>
              <a:rPr lang="en-US" i="1" dirty="0" smtClean="0"/>
              <a:t> </a:t>
            </a:r>
            <a:r>
              <a:rPr lang="en-US" i="1" dirty="0" err="1"/>
              <a:t>Sombrée</a:t>
            </a:r>
            <a:r>
              <a:rPr lang="en-US" i="1" dirty="0"/>
              <a:t>!</a:t>
            </a:r>
          </a:p>
        </p:txBody>
      </p:sp>
      <p:sp>
        <p:nvSpPr>
          <p:cNvPr id="24579" name="Rectangle 3"/>
          <p:cNvSpPr>
            <a:spLocks noGrp="1" noChangeArrowheads="1"/>
          </p:cNvSpPr>
          <p:nvPr>
            <p:ph type="body" idx="1"/>
          </p:nvPr>
        </p:nvSpPr>
        <p:spPr/>
        <p:txBody>
          <a:bodyPr/>
          <a:lstStyle/>
          <a:p>
            <a:r>
              <a:rPr lang="en-US" dirty="0"/>
              <a:t>Attention to the laryngeal posture is controversial</a:t>
            </a:r>
          </a:p>
          <a:p>
            <a:r>
              <a:rPr lang="en-US" dirty="0" smtClean="0"/>
              <a:t>Source </a:t>
            </a:r>
            <a:r>
              <a:rPr lang="en-US" dirty="0"/>
              <a:t>of much of </a:t>
            </a:r>
            <a:r>
              <a:rPr lang="en-US" dirty="0" smtClean="0"/>
              <a:t>controversy </a:t>
            </a:r>
            <a:r>
              <a:rPr lang="en-US" dirty="0"/>
              <a:t>throughout </a:t>
            </a:r>
            <a:r>
              <a:rPr lang="en-US" dirty="0" smtClean="0"/>
              <a:t>history</a:t>
            </a:r>
          </a:p>
          <a:p>
            <a:r>
              <a:rPr lang="en-US" dirty="0" smtClean="0"/>
              <a:t>The open timbre comes naturally: the voce </a:t>
            </a:r>
            <a:r>
              <a:rPr lang="en-US" dirty="0" err="1" smtClean="0"/>
              <a:t>chiusa</a:t>
            </a:r>
            <a:r>
              <a:rPr lang="en-US" dirty="0" smtClean="0"/>
              <a:t> does not and therefore must be methodically taught.</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Teaching the </a:t>
            </a:r>
            <a:r>
              <a:rPr lang="en-US" i="1" dirty="0" err="1" smtClean="0"/>
              <a:t>Voix</a:t>
            </a:r>
            <a:r>
              <a:rPr lang="en-US" i="1" dirty="0" smtClean="0"/>
              <a:t> </a:t>
            </a:r>
            <a:r>
              <a:rPr lang="en-US" i="1" dirty="0" err="1" smtClean="0"/>
              <a:t>Sombrée</a:t>
            </a:r>
            <a:r>
              <a:rPr lang="en-US" i="1" dirty="0" smtClean="0"/>
              <a:t>!</a:t>
            </a:r>
            <a:endParaRPr lang="en-US" dirty="0"/>
          </a:p>
        </p:txBody>
      </p:sp>
      <p:sp>
        <p:nvSpPr>
          <p:cNvPr id="3" name="Content Placeholder 2"/>
          <p:cNvSpPr>
            <a:spLocks noGrp="1"/>
          </p:cNvSpPr>
          <p:nvPr>
            <p:ph idx="1"/>
          </p:nvPr>
        </p:nvSpPr>
        <p:spPr/>
        <p:txBody>
          <a:bodyPr/>
          <a:lstStyle/>
          <a:p>
            <a:r>
              <a:rPr lang="en-US" dirty="0" smtClean="0"/>
              <a:t>Directly or indirectly</a:t>
            </a:r>
          </a:p>
          <a:p>
            <a:pPr lvl="1"/>
            <a:r>
              <a:rPr lang="en-US" dirty="0" err="1" smtClean="0"/>
              <a:t>Vennard’s</a:t>
            </a:r>
            <a:r>
              <a:rPr lang="en-US" dirty="0" smtClean="0"/>
              <a:t> ‘yawn-sigh’</a:t>
            </a:r>
          </a:p>
          <a:p>
            <a:pPr lvl="1"/>
            <a:r>
              <a:rPr lang="en-US" dirty="0" smtClean="0"/>
              <a:t>Miller’s </a:t>
            </a:r>
            <a:r>
              <a:rPr lang="en-US" i="1" dirty="0" err="1" smtClean="0"/>
              <a:t>adjustamento</a:t>
            </a:r>
            <a:endParaRPr lang="en-US" i="1" dirty="0" smtClean="0"/>
          </a:p>
          <a:p>
            <a:pPr lvl="1"/>
            <a:r>
              <a:rPr lang="en-US" dirty="0" smtClean="0"/>
              <a:t>Vowel migration</a:t>
            </a:r>
          </a:p>
          <a:p>
            <a:pPr lvl="1"/>
            <a:r>
              <a:rPr lang="en-US" dirty="0" smtClean="0"/>
              <a:t>Vowel modification</a:t>
            </a:r>
          </a:p>
          <a:p>
            <a:pPr lvl="1"/>
            <a:r>
              <a:rPr lang="en-US" dirty="0" smtClean="0"/>
              <a:t>Vowels [o], [u] and even [</a:t>
            </a:r>
            <a:r>
              <a:rPr lang="en-US" dirty="0" err="1" smtClean="0"/>
              <a:t>i</a:t>
            </a:r>
            <a:r>
              <a:rPr lang="en-US" dirty="0" smtClean="0"/>
              <a:t>] without mention of the larynx</a:t>
            </a:r>
          </a:p>
          <a:p>
            <a:pPr lvl="1"/>
            <a:r>
              <a:rPr lang="en-US" dirty="0" smtClean="0"/>
              <a:t>Palpation of the neck</a:t>
            </a:r>
          </a:p>
          <a:p>
            <a:pPr lvl="1"/>
            <a:r>
              <a:rPr lang="en-US" dirty="0" smtClean="0"/>
              <a:t>Watching in the mirror</a:t>
            </a:r>
          </a:p>
          <a:p>
            <a:endParaRPr lang="en-US" dirty="0"/>
          </a:p>
        </p:txBody>
      </p:sp>
      <p:sp>
        <p:nvSpPr>
          <p:cNvPr id="4" name="Date Placeholder 3"/>
          <p:cNvSpPr>
            <a:spLocks noGrp="1"/>
          </p:cNvSpPr>
          <p:nvPr>
            <p:ph type="dt" sz="half" idx="10"/>
          </p:nvPr>
        </p:nvSpPr>
        <p:spPr/>
        <p:txBody>
          <a:bodyPr/>
          <a:lstStyle/>
          <a:p>
            <a:r>
              <a:rPr lang="en-US" smtClean="0"/>
              <a:t>The Vocal Pedagogy Workshop</a:t>
            </a:r>
            <a:endParaRPr lang="en-US"/>
          </a:p>
        </p:txBody>
      </p:sp>
      <p:sp>
        <p:nvSpPr>
          <p:cNvPr id="5" name="Slide Number Placeholder 4"/>
          <p:cNvSpPr>
            <a:spLocks noGrp="1"/>
          </p:cNvSpPr>
          <p:nvPr>
            <p:ph type="sldNum" sz="quarter" idx="12"/>
          </p:nvPr>
        </p:nvSpPr>
        <p:spPr/>
        <p:txBody>
          <a:bodyPr/>
          <a:lstStyle/>
          <a:p>
            <a:fld id="{83E131EF-963B-42C7-AEF0-E9D7944146B7}"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a:t>
            </a:r>
            <a:r>
              <a:rPr lang="en-US" i="1" dirty="0" smtClean="0"/>
              <a:t>voce </a:t>
            </a:r>
            <a:r>
              <a:rPr lang="en-US" i="1" dirty="0" err="1" smtClean="0"/>
              <a:t>chiusa</a:t>
            </a:r>
            <a:endParaRPr lang="en-US" i="1" dirty="0"/>
          </a:p>
        </p:txBody>
      </p:sp>
      <p:sp>
        <p:nvSpPr>
          <p:cNvPr id="3" name="Content Placeholder 2"/>
          <p:cNvSpPr>
            <a:spLocks noGrp="1"/>
          </p:cNvSpPr>
          <p:nvPr>
            <p:ph idx="1"/>
          </p:nvPr>
        </p:nvSpPr>
        <p:spPr/>
        <p:txBody>
          <a:bodyPr/>
          <a:lstStyle/>
          <a:p>
            <a:r>
              <a:rPr lang="en-US" dirty="0" smtClean="0"/>
              <a:t>Lowered laryngeal posture frees the mechanism from extraneous tensions!</a:t>
            </a:r>
          </a:p>
          <a:p>
            <a:pPr lvl="1"/>
            <a:r>
              <a:rPr lang="en-US" dirty="0" smtClean="0"/>
              <a:t>Opens the full range of the voice</a:t>
            </a:r>
          </a:p>
          <a:p>
            <a:pPr lvl="1"/>
            <a:r>
              <a:rPr lang="en-US" dirty="0" smtClean="0"/>
              <a:t>Eliminates the primary </a:t>
            </a:r>
            <a:r>
              <a:rPr lang="en-US" dirty="0" err="1" smtClean="0"/>
              <a:t>passaggi</a:t>
            </a:r>
            <a:endParaRPr lang="en-US" dirty="0" smtClean="0"/>
          </a:p>
          <a:p>
            <a:pPr lvl="1"/>
            <a:r>
              <a:rPr lang="en-US" dirty="0" smtClean="0"/>
              <a:t>Opens the door for </a:t>
            </a:r>
            <a:r>
              <a:rPr lang="en-US" i="1" dirty="0" smtClean="0"/>
              <a:t>appoggio</a:t>
            </a:r>
            <a:r>
              <a:rPr lang="en-US" dirty="0" smtClean="0"/>
              <a:t> to occur</a:t>
            </a:r>
          </a:p>
          <a:p>
            <a:r>
              <a:rPr lang="en-US" dirty="0" smtClean="0"/>
              <a:t>It is the source of the ‘singer’s formant’</a:t>
            </a:r>
          </a:p>
          <a:p>
            <a:r>
              <a:rPr lang="en-US" dirty="0" smtClean="0"/>
              <a:t>It produces a long, narrow </a:t>
            </a:r>
            <a:r>
              <a:rPr lang="en-US" dirty="0" err="1" smtClean="0"/>
              <a:t>epilaryngeal</a:t>
            </a:r>
            <a:r>
              <a:rPr lang="en-US" dirty="0" smtClean="0"/>
              <a:t> tube which increases ‘</a:t>
            </a:r>
            <a:r>
              <a:rPr lang="en-US" dirty="0" err="1" smtClean="0"/>
              <a:t>inertive</a:t>
            </a:r>
            <a:r>
              <a:rPr lang="en-US" dirty="0" smtClean="0"/>
              <a:t> reactance’: putting lots of energy in the upper partials</a:t>
            </a:r>
          </a:p>
          <a:p>
            <a:endParaRPr lang="en-US" dirty="0"/>
          </a:p>
        </p:txBody>
      </p:sp>
      <p:sp>
        <p:nvSpPr>
          <p:cNvPr id="4" name="Date Placeholder 3"/>
          <p:cNvSpPr>
            <a:spLocks noGrp="1"/>
          </p:cNvSpPr>
          <p:nvPr>
            <p:ph type="dt" sz="half" idx="10"/>
          </p:nvPr>
        </p:nvSpPr>
        <p:spPr/>
        <p:txBody>
          <a:bodyPr/>
          <a:lstStyle/>
          <a:p>
            <a:r>
              <a:rPr lang="en-US" smtClean="0"/>
              <a:t>The Vocal Pedagogy Workshop</a:t>
            </a:r>
            <a:endParaRPr lang="en-US"/>
          </a:p>
        </p:txBody>
      </p:sp>
      <p:sp>
        <p:nvSpPr>
          <p:cNvPr id="5" name="Slide Number Placeholder 4"/>
          <p:cNvSpPr>
            <a:spLocks noGrp="1"/>
          </p:cNvSpPr>
          <p:nvPr>
            <p:ph type="sldNum" sz="quarter" idx="12"/>
          </p:nvPr>
        </p:nvSpPr>
        <p:spPr/>
        <p:txBody>
          <a:bodyPr/>
          <a:lstStyle/>
          <a:p>
            <a:fld id="{83E131EF-963B-42C7-AEF0-E9D7944146B7}"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33BBCF58-91B0-48C8-9B0A-3B8E48755CC8}" type="slidenum">
              <a:rPr lang="en-US"/>
              <a:pPr/>
              <a:t>3</a:t>
            </a:fld>
            <a:endParaRPr lang="en-US"/>
          </a:p>
        </p:txBody>
      </p:sp>
      <p:sp>
        <p:nvSpPr>
          <p:cNvPr id="8194" name="Rectangle 2"/>
          <p:cNvSpPr>
            <a:spLocks noGrp="1" noChangeArrowheads="1"/>
          </p:cNvSpPr>
          <p:nvPr>
            <p:ph type="title"/>
          </p:nvPr>
        </p:nvSpPr>
        <p:spPr/>
        <p:txBody>
          <a:bodyPr/>
          <a:lstStyle/>
          <a:p>
            <a:r>
              <a:rPr lang="en-US"/>
              <a:t>Manuel Garcia II (1805-1906)</a:t>
            </a:r>
          </a:p>
        </p:txBody>
      </p:sp>
      <p:sp>
        <p:nvSpPr>
          <p:cNvPr id="8195" name="Rectangle 3"/>
          <p:cNvSpPr>
            <a:spLocks noGrp="1" noChangeArrowheads="1"/>
          </p:cNvSpPr>
          <p:nvPr>
            <p:ph type="body" idx="1"/>
          </p:nvPr>
        </p:nvSpPr>
        <p:spPr/>
        <p:txBody>
          <a:bodyPr/>
          <a:lstStyle/>
          <a:p>
            <a:r>
              <a:rPr lang="en-US" dirty="0" smtClean="0"/>
              <a:t>…the human voice is, in the largest sense, composed of the different registers:</a:t>
            </a:r>
          </a:p>
          <a:p>
            <a:pPr>
              <a:buNone/>
            </a:pPr>
            <a:r>
              <a:rPr lang="en-US" dirty="0" smtClean="0"/>
              <a:t>			Chest</a:t>
            </a:r>
          </a:p>
          <a:p>
            <a:pPr>
              <a:buNone/>
            </a:pPr>
            <a:r>
              <a:rPr lang="en-US" dirty="0"/>
              <a:t>	</a:t>
            </a:r>
            <a:r>
              <a:rPr lang="en-US" dirty="0" smtClean="0"/>
              <a:t>		Falsetto-head</a:t>
            </a:r>
          </a:p>
          <a:p>
            <a:r>
              <a:rPr lang="en-US" dirty="0" smtClean="0"/>
              <a:t>And </a:t>
            </a:r>
            <a:r>
              <a:rPr lang="en-US" dirty="0"/>
              <a:t>two timbres:</a:t>
            </a:r>
          </a:p>
          <a:p>
            <a:pPr>
              <a:buFont typeface="Wingdings" pitchFamily="2" charset="2"/>
              <a:buNone/>
            </a:pPr>
            <a:r>
              <a:rPr lang="en-US" dirty="0"/>
              <a:t>			Clear timbre</a:t>
            </a:r>
          </a:p>
          <a:p>
            <a:pPr>
              <a:buFont typeface="Wingdings" pitchFamily="2" charset="2"/>
              <a:buNone/>
            </a:pPr>
            <a:r>
              <a:rPr lang="en-US" dirty="0"/>
              <a:t>			</a:t>
            </a:r>
            <a:r>
              <a:rPr lang="en-US" dirty="0" err="1"/>
              <a:t>Sombre</a:t>
            </a:r>
            <a:r>
              <a:rPr lang="en-US" dirty="0"/>
              <a:t> timbre</a:t>
            </a:r>
          </a:p>
          <a:p>
            <a:pPr>
              <a:buFont typeface="Wingdings" pitchFamily="2" charset="2"/>
              <a:buNone/>
            </a:pPr>
            <a:endParaRPr lang="en-US" dirty="0"/>
          </a:p>
          <a:p>
            <a:pPr>
              <a:buFont typeface="Wingdings" pitchFamily="2" charset="2"/>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3F232A50-278A-4C66-9BA5-3C469190A0DC}" type="slidenum">
              <a:rPr lang="en-US"/>
              <a:pPr/>
              <a:t>4</a:t>
            </a:fld>
            <a:endParaRPr lang="en-US"/>
          </a:p>
        </p:txBody>
      </p:sp>
      <p:sp>
        <p:nvSpPr>
          <p:cNvPr id="6146" name="Rectangle 2"/>
          <p:cNvSpPr>
            <a:spLocks noGrp="1" noChangeArrowheads="1"/>
          </p:cNvSpPr>
          <p:nvPr>
            <p:ph type="title"/>
          </p:nvPr>
        </p:nvSpPr>
        <p:spPr/>
        <p:txBody>
          <a:bodyPr/>
          <a:lstStyle/>
          <a:p>
            <a:r>
              <a:rPr lang="en-US"/>
              <a:t>Manuel Garcia II (1805-1906)</a:t>
            </a:r>
          </a:p>
        </p:txBody>
      </p:sp>
      <p:sp>
        <p:nvSpPr>
          <p:cNvPr id="6147" name="Rectangle 3"/>
          <p:cNvSpPr>
            <a:spLocks noGrp="1" noChangeArrowheads="1"/>
          </p:cNvSpPr>
          <p:nvPr>
            <p:ph type="body" idx="1"/>
          </p:nvPr>
        </p:nvSpPr>
        <p:spPr/>
        <p:txBody>
          <a:bodyPr/>
          <a:lstStyle/>
          <a:p>
            <a:r>
              <a:rPr lang="en-US" dirty="0"/>
              <a:t>“When the larynx produces a tone, the pharynx takes possession of it as soon as it is emitted and modifies it. </a:t>
            </a:r>
            <a:r>
              <a:rPr lang="en-US" sz="2000" i="1" dirty="0" err="1"/>
              <a:t>Mémoire</a:t>
            </a:r>
            <a:r>
              <a:rPr lang="en-US" sz="2000" i="1" dirty="0"/>
              <a:t> </a:t>
            </a:r>
            <a:r>
              <a:rPr lang="en-US" sz="2000" i="1" dirty="0" err="1"/>
              <a:t>sur</a:t>
            </a:r>
            <a:r>
              <a:rPr lang="en-US" sz="2000" i="1" dirty="0"/>
              <a:t> la </a:t>
            </a:r>
            <a:r>
              <a:rPr lang="en-US" sz="2000" i="1" dirty="0" err="1"/>
              <a:t>voix</a:t>
            </a:r>
            <a:r>
              <a:rPr lang="en-US" sz="2000" i="1" dirty="0"/>
              <a:t> </a:t>
            </a:r>
            <a:r>
              <a:rPr lang="en-US" sz="2000" i="1" dirty="0" err="1"/>
              <a:t>humaine</a:t>
            </a:r>
            <a:r>
              <a:rPr lang="en-US" sz="2000" i="1" dirty="0"/>
              <a:t>, </a:t>
            </a:r>
            <a:r>
              <a:rPr lang="en-US" sz="2000" dirty="0"/>
              <a:t>1840</a:t>
            </a:r>
            <a:endParaRPr lang="en-US" sz="2000" i="1" dirty="0"/>
          </a:p>
          <a:p>
            <a:endParaRPr lang="en-US" dirty="0"/>
          </a:p>
          <a:p>
            <a:pPr lvl="1"/>
            <a:r>
              <a:rPr lang="en-US" dirty="0"/>
              <a:t>Clear timbre</a:t>
            </a:r>
          </a:p>
          <a:p>
            <a:pPr lvl="2"/>
            <a:r>
              <a:rPr lang="en-US" dirty="0"/>
              <a:t>Offers brilliance and can allow power </a:t>
            </a:r>
          </a:p>
          <a:p>
            <a:pPr lvl="2"/>
            <a:r>
              <a:rPr lang="en-US" dirty="0"/>
              <a:t>Carried to exaggeration makes the voice shrill and yelping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935F48E8-EC75-42DE-9960-027760940990}" type="slidenum">
              <a:rPr lang="en-US"/>
              <a:pPr/>
              <a:t>5</a:t>
            </a:fld>
            <a:endParaRPr lang="en-US"/>
          </a:p>
        </p:txBody>
      </p:sp>
      <p:sp>
        <p:nvSpPr>
          <p:cNvPr id="11266" name="Rectangle 2"/>
          <p:cNvSpPr>
            <a:spLocks noGrp="1" noChangeArrowheads="1"/>
          </p:cNvSpPr>
          <p:nvPr>
            <p:ph type="title"/>
          </p:nvPr>
        </p:nvSpPr>
        <p:spPr/>
        <p:txBody>
          <a:bodyPr/>
          <a:lstStyle/>
          <a:p>
            <a:r>
              <a:rPr lang="en-US"/>
              <a:t>Manuel Garcia II (1805-1906)</a:t>
            </a:r>
          </a:p>
        </p:txBody>
      </p:sp>
      <p:sp>
        <p:nvSpPr>
          <p:cNvPr id="11267" name="Rectangle 3"/>
          <p:cNvSpPr>
            <a:spLocks noGrp="1" noChangeArrowheads="1"/>
          </p:cNvSpPr>
          <p:nvPr>
            <p:ph type="body" idx="1"/>
          </p:nvPr>
        </p:nvSpPr>
        <p:spPr/>
        <p:txBody>
          <a:bodyPr/>
          <a:lstStyle/>
          <a:p>
            <a:r>
              <a:rPr lang="en-US"/>
              <a:t>“When the larynx produces a tone, the pharynx takes possession of it as soon as it is emitted and modifies it. </a:t>
            </a:r>
            <a:r>
              <a:rPr lang="en-US" sz="2000" i="1"/>
              <a:t>Mémoire sur la voix humaine, </a:t>
            </a:r>
            <a:r>
              <a:rPr lang="en-US" sz="2000"/>
              <a:t>1840</a:t>
            </a:r>
            <a:endParaRPr lang="en-US" sz="2000" i="1"/>
          </a:p>
          <a:p>
            <a:endParaRPr lang="en-US"/>
          </a:p>
          <a:p>
            <a:pPr lvl="1"/>
            <a:r>
              <a:rPr lang="en-US"/>
              <a:t>Sombre timbre</a:t>
            </a:r>
          </a:p>
          <a:p>
            <a:pPr lvl="2"/>
            <a:r>
              <a:rPr lang="en-US"/>
              <a:t>Gives the voice roundness</a:t>
            </a:r>
          </a:p>
          <a:p>
            <a:pPr lvl="2"/>
            <a:r>
              <a:rPr lang="en-US"/>
              <a:t>Penetration</a:t>
            </a:r>
          </a:p>
          <a:p>
            <a:pPr lvl="2"/>
            <a:r>
              <a:rPr lang="en-US"/>
              <a:t>Modifies the falsetto into the ‘head’ register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DB42CF8F-17CD-4168-9F91-338E5A1FFB47}" type="datetime1">
              <a:rPr lang="en-US"/>
              <a:pPr/>
              <a:t>6/11/2009</a:t>
            </a:fld>
            <a:endParaRPr lang="en-US"/>
          </a:p>
        </p:txBody>
      </p:sp>
      <p:sp>
        <p:nvSpPr>
          <p:cNvPr id="5" name="Footer Placeholder 2"/>
          <p:cNvSpPr>
            <a:spLocks noGrp="1"/>
          </p:cNvSpPr>
          <p:nvPr>
            <p:ph type="ftr" sz="quarter" idx="11"/>
          </p:nvPr>
        </p:nvSpPr>
        <p:spPr/>
        <p:txBody>
          <a:bodyPr/>
          <a:lstStyle/>
          <a:p>
            <a:r>
              <a:rPr lang="en-US"/>
              <a:t>The University of North Texas</a:t>
            </a:r>
          </a:p>
        </p:txBody>
      </p:sp>
      <p:sp>
        <p:nvSpPr>
          <p:cNvPr id="6" name="Slide Number Placeholder 3"/>
          <p:cNvSpPr>
            <a:spLocks noGrp="1"/>
          </p:cNvSpPr>
          <p:nvPr>
            <p:ph type="sldNum" sz="quarter" idx="12"/>
          </p:nvPr>
        </p:nvSpPr>
        <p:spPr/>
        <p:txBody>
          <a:bodyPr/>
          <a:lstStyle/>
          <a:p>
            <a:fld id="{EF23A8BC-BE7E-455D-AB19-28636C169D9A}" type="slidenum">
              <a:rPr lang="en-US"/>
              <a:pPr/>
              <a:t>6</a:t>
            </a:fld>
            <a:endParaRPr lang="en-US"/>
          </a:p>
        </p:txBody>
      </p:sp>
      <p:sp>
        <p:nvSpPr>
          <p:cNvPr id="107523" name="Rectangle 3"/>
          <p:cNvSpPr>
            <a:spLocks noGrp="1" noChangeArrowheads="1"/>
          </p:cNvSpPr>
          <p:nvPr>
            <p:ph type="body" sz="half" idx="4294967295"/>
          </p:nvPr>
        </p:nvSpPr>
        <p:spPr>
          <a:xfrm>
            <a:off x="0" y="1641475"/>
            <a:ext cx="3810000" cy="4454525"/>
          </a:xfrm>
        </p:spPr>
        <p:txBody>
          <a:bodyPr/>
          <a:lstStyle/>
          <a:p>
            <a:endParaRPr lang="en-US" sz="2800"/>
          </a:p>
          <a:p>
            <a:endParaRPr lang="en-US" sz="2800"/>
          </a:p>
        </p:txBody>
      </p:sp>
      <p:pic>
        <p:nvPicPr>
          <p:cNvPr id="107524" name="Picture 4" descr="Untitled01"/>
          <p:cNvPicPr>
            <a:picLocks noChangeAspect="1" noChangeArrowheads="1"/>
          </p:cNvPicPr>
          <p:nvPr>
            <p:ph sz="half" idx="4294967295"/>
          </p:nvPr>
        </p:nvPicPr>
        <p:blipFill>
          <a:blip r:embed="rId3"/>
          <a:srcRect/>
          <a:stretch>
            <a:fillRect/>
          </a:stretch>
        </p:blipFill>
        <p:spPr>
          <a:xfrm>
            <a:off x="2514600" y="533400"/>
            <a:ext cx="4075113" cy="60960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The Vocal Pedagogy Workshop</a:t>
            </a:r>
            <a:endParaRPr lang="en-US"/>
          </a:p>
        </p:txBody>
      </p:sp>
      <p:sp>
        <p:nvSpPr>
          <p:cNvPr id="6" name="Slide Number Placeholder 5"/>
          <p:cNvSpPr>
            <a:spLocks noGrp="1"/>
          </p:cNvSpPr>
          <p:nvPr>
            <p:ph type="sldNum" sz="quarter" idx="12"/>
          </p:nvPr>
        </p:nvSpPr>
        <p:spPr/>
        <p:txBody>
          <a:bodyPr/>
          <a:lstStyle/>
          <a:p>
            <a:fld id="{EFEFCD1A-BA42-47D9-BA67-C23725864DE0}" type="slidenum">
              <a:rPr lang="en-US"/>
              <a:pPr/>
              <a:t>7</a:t>
            </a:fld>
            <a:endParaRPr lang="en-US"/>
          </a:p>
        </p:txBody>
      </p:sp>
      <p:sp>
        <p:nvSpPr>
          <p:cNvPr id="12290" name="Rectangle 2"/>
          <p:cNvSpPr>
            <a:spLocks noGrp="1" noChangeArrowheads="1"/>
          </p:cNvSpPr>
          <p:nvPr>
            <p:ph type="title"/>
          </p:nvPr>
        </p:nvSpPr>
        <p:spPr/>
        <p:txBody>
          <a:bodyPr/>
          <a:lstStyle/>
          <a:p>
            <a:r>
              <a:rPr lang="en-US"/>
              <a:t>Manuel Garcia II (1805-1906)</a:t>
            </a:r>
          </a:p>
        </p:txBody>
      </p:sp>
      <p:sp>
        <p:nvSpPr>
          <p:cNvPr id="12291" name="Rectangle 3"/>
          <p:cNvSpPr>
            <a:spLocks noGrp="1" noChangeArrowheads="1"/>
          </p:cNvSpPr>
          <p:nvPr>
            <p:ph type="body" idx="1"/>
          </p:nvPr>
        </p:nvSpPr>
        <p:spPr/>
        <p:txBody>
          <a:bodyPr/>
          <a:lstStyle/>
          <a:p>
            <a:r>
              <a:rPr lang="en-US" dirty="0" err="1" smtClean="0"/>
              <a:t>Sombre</a:t>
            </a:r>
            <a:r>
              <a:rPr lang="en-US" dirty="0" smtClean="0"/>
              <a:t> </a:t>
            </a:r>
            <a:r>
              <a:rPr lang="en-US" dirty="0"/>
              <a:t>timbre</a:t>
            </a:r>
          </a:p>
          <a:p>
            <a:pPr lvl="1"/>
            <a:r>
              <a:rPr lang="en-US" dirty="0"/>
              <a:t>AKA </a:t>
            </a:r>
            <a:r>
              <a:rPr lang="en-US" i="1" dirty="0"/>
              <a:t>voce </a:t>
            </a:r>
            <a:r>
              <a:rPr lang="en-US" i="1" dirty="0" err="1"/>
              <a:t>chiusa</a:t>
            </a:r>
            <a:r>
              <a:rPr lang="en-US" dirty="0"/>
              <a:t>, </a:t>
            </a:r>
            <a:r>
              <a:rPr lang="en-US" i="1" dirty="0" err="1"/>
              <a:t>voix</a:t>
            </a:r>
            <a:r>
              <a:rPr lang="en-US" i="1" dirty="0"/>
              <a:t> </a:t>
            </a:r>
            <a:r>
              <a:rPr lang="en-US" i="1" dirty="0" err="1"/>
              <a:t>sombrée</a:t>
            </a:r>
            <a:r>
              <a:rPr lang="en-US" i="1" dirty="0"/>
              <a:t> </a:t>
            </a:r>
            <a:r>
              <a:rPr lang="en-US" i="1" dirty="0" err="1"/>
              <a:t>ou</a:t>
            </a:r>
            <a:r>
              <a:rPr lang="en-US" i="1" dirty="0"/>
              <a:t> </a:t>
            </a:r>
            <a:r>
              <a:rPr lang="en-US" i="1" dirty="0" err="1"/>
              <a:t>couverte</a:t>
            </a:r>
            <a:r>
              <a:rPr lang="en-US" i="1" dirty="0"/>
              <a:t>, </a:t>
            </a:r>
            <a:r>
              <a:rPr lang="en-US" dirty="0"/>
              <a:t>closed timbre</a:t>
            </a:r>
          </a:p>
          <a:p>
            <a:r>
              <a:rPr lang="en-US" dirty="0"/>
              <a:t>Timbres result of the shape of the pharynx</a:t>
            </a:r>
          </a:p>
          <a:p>
            <a:pPr lvl="1"/>
            <a:r>
              <a:rPr lang="en-US" dirty="0"/>
              <a:t>If the larynx rises – clear timbre</a:t>
            </a:r>
          </a:p>
          <a:p>
            <a:pPr lvl="1"/>
            <a:r>
              <a:rPr lang="en-US" dirty="0"/>
              <a:t>If the larynx remains low – </a:t>
            </a:r>
            <a:r>
              <a:rPr lang="en-US" dirty="0" err="1"/>
              <a:t>sombre</a:t>
            </a:r>
            <a:r>
              <a:rPr lang="en-US" dirty="0"/>
              <a:t> </a:t>
            </a:r>
            <a:r>
              <a:rPr lang="en-US" dirty="0" smtClean="0"/>
              <a:t>timbre</a:t>
            </a:r>
          </a:p>
          <a:p>
            <a:r>
              <a:rPr lang="en-US" dirty="0" smtClean="0"/>
              <a:t>Jaw position has a big impact!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Both timbres have appropriate applications:</a:t>
            </a:r>
            <a:endParaRPr lang="en-US" dirty="0"/>
          </a:p>
        </p:txBody>
      </p:sp>
      <p:sp>
        <p:nvSpPr>
          <p:cNvPr id="3" name="Content Placeholder 2"/>
          <p:cNvSpPr>
            <a:spLocks noGrp="1"/>
          </p:cNvSpPr>
          <p:nvPr>
            <p:ph idx="1"/>
          </p:nvPr>
        </p:nvSpPr>
        <p:spPr/>
        <p:txBody>
          <a:bodyPr/>
          <a:lstStyle/>
          <a:p>
            <a:r>
              <a:rPr lang="en-US" dirty="0" smtClean="0"/>
              <a:t>Clear Timbre:</a:t>
            </a:r>
          </a:p>
          <a:p>
            <a:pPr lvl="1"/>
            <a:r>
              <a:rPr lang="en-US" dirty="0" smtClean="0"/>
              <a:t>Musical Theater</a:t>
            </a:r>
          </a:p>
          <a:p>
            <a:pPr lvl="1"/>
            <a:r>
              <a:rPr lang="en-US" dirty="0" smtClean="0"/>
              <a:t>Most Pop and Folk styles</a:t>
            </a:r>
          </a:p>
          <a:p>
            <a:pPr lvl="1"/>
            <a:r>
              <a:rPr lang="en-US" dirty="0" smtClean="0"/>
              <a:t>Cultural music from around the world</a:t>
            </a:r>
          </a:p>
          <a:p>
            <a:r>
              <a:rPr lang="en-US" dirty="0" err="1" smtClean="0"/>
              <a:t>Sombre</a:t>
            </a:r>
            <a:r>
              <a:rPr lang="en-US" dirty="0" smtClean="0"/>
              <a:t> Timbre</a:t>
            </a:r>
          </a:p>
          <a:p>
            <a:pPr lvl="1"/>
            <a:r>
              <a:rPr lang="en-US" dirty="0" smtClean="0"/>
              <a:t>Western tradition of opera and art song</a:t>
            </a:r>
          </a:p>
          <a:p>
            <a:r>
              <a:rPr lang="en-US" dirty="0" smtClean="0"/>
              <a:t>Troubles arise when we cross them! </a:t>
            </a:r>
            <a:endParaRPr lang="en-US" dirty="0"/>
          </a:p>
        </p:txBody>
      </p:sp>
      <p:sp>
        <p:nvSpPr>
          <p:cNvPr id="4" name="Date Placeholder 3"/>
          <p:cNvSpPr>
            <a:spLocks noGrp="1"/>
          </p:cNvSpPr>
          <p:nvPr>
            <p:ph type="dt" sz="half" idx="10"/>
          </p:nvPr>
        </p:nvSpPr>
        <p:spPr/>
        <p:txBody>
          <a:bodyPr/>
          <a:lstStyle/>
          <a:p>
            <a:r>
              <a:rPr lang="en-US" smtClean="0"/>
              <a:t>The Vocal Pedagogy Workshop</a:t>
            </a:r>
            <a:endParaRPr lang="en-US"/>
          </a:p>
        </p:txBody>
      </p:sp>
      <p:sp>
        <p:nvSpPr>
          <p:cNvPr id="5" name="Slide Number Placeholder 4"/>
          <p:cNvSpPr>
            <a:spLocks noGrp="1"/>
          </p:cNvSpPr>
          <p:nvPr>
            <p:ph type="sldNum" sz="quarter" idx="12"/>
          </p:nvPr>
        </p:nvSpPr>
        <p:spPr/>
        <p:txBody>
          <a:bodyPr/>
          <a:lstStyle/>
          <a:p>
            <a:fld id="{83E131EF-963B-42C7-AEF0-E9D7944146B7}"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a:t>
            </a:r>
          </a:p>
        </p:txBody>
      </p:sp>
      <p:sp>
        <p:nvSpPr>
          <p:cNvPr id="11" name="Content Placeholder 10"/>
          <p:cNvSpPr>
            <a:spLocks noGrp="1"/>
          </p:cNvSpPr>
          <p:nvPr>
            <p:ph idx="1"/>
          </p:nvPr>
        </p:nvSpPr>
        <p:spPr/>
        <p:txBody>
          <a:bodyPr/>
          <a:lstStyle/>
          <a:p>
            <a:r>
              <a:rPr lang="en-US" dirty="0" smtClean="0"/>
              <a:t>Clear-appropriate</a:t>
            </a:r>
          </a:p>
          <a:p>
            <a:r>
              <a:rPr lang="en-US" dirty="0" err="1" smtClean="0"/>
              <a:t>Sombre</a:t>
            </a:r>
            <a:r>
              <a:rPr lang="en-US" dirty="0" smtClean="0"/>
              <a:t>-appropriate</a:t>
            </a:r>
            <a:endParaRPr lang="en-US" dirty="0"/>
          </a:p>
          <a:p>
            <a:r>
              <a:rPr lang="en-US" dirty="0" err="1" smtClean="0"/>
              <a:t>Sombre</a:t>
            </a:r>
            <a:r>
              <a:rPr lang="en-US" dirty="0" smtClean="0"/>
              <a:t>-unrefined</a:t>
            </a:r>
          </a:p>
          <a:p>
            <a:r>
              <a:rPr lang="en-US" dirty="0" smtClean="0"/>
              <a:t>Problematic mixed</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The Vocal Pedagogy Workshop</a:t>
            </a:r>
            <a:endParaRPr lang="en-US"/>
          </a:p>
        </p:txBody>
      </p:sp>
      <p:sp>
        <p:nvSpPr>
          <p:cNvPr id="6" name="Slide Number Placeholder 5"/>
          <p:cNvSpPr>
            <a:spLocks noGrp="1"/>
          </p:cNvSpPr>
          <p:nvPr>
            <p:ph type="sldNum" sz="quarter" idx="12"/>
          </p:nvPr>
        </p:nvSpPr>
        <p:spPr/>
        <p:txBody>
          <a:bodyPr/>
          <a:lstStyle/>
          <a:p>
            <a:pPr>
              <a:defRPr/>
            </a:pPr>
            <a:fld id="{8DB8F378-5E6D-4A9D-8E8A-85C701AD634E}" type="slidenum">
              <a:rPr lang="en-US"/>
              <a:pPr>
                <a:defRPr/>
              </a:pPr>
              <a:t>9</a:t>
            </a:fld>
            <a:endParaRPr lang="en-US"/>
          </a:p>
        </p:txBody>
      </p:sp>
      <p:pic>
        <p:nvPicPr>
          <p:cNvPr id="8" name="Mandoline.wma">
            <a:hlinkClick r:id="" action="ppaction://media"/>
          </p:cNvPr>
          <p:cNvPicPr>
            <a:picLocks noRot="1" noChangeAspect="1"/>
          </p:cNvPicPr>
          <p:nvPr>
            <a:audioFile r:link="rId1"/>
          </p:nvPr>
        </p:nvPicPr>
        <p:blipFill>
          <a:blip r:embed="rId9"/>
          <a:srcRect/>
          <a:stretch>
            <a:fillRect/>
          </a:stretch>
        </p:blipFill>
        <p:spPr bwMode="auto">
          <a:xfrm>
            <a:off x="4800600" y="3048000"/>
            <a:ext cx="304800" cy="304800"/>
          </a:xfrm>
          <a:prstGeom prst="rect">
            <a:avLst/>
          </a:prstGeom>
          <a:noFill/>
          <a:ln w="9525">
            <a:noFill/>
            <a:miter lim="800000"/>
            <a:headEnd/>
            <a:tailEnd/>
          </a:ln>
        </p:spPr>
      </p:pic>
      <p:pic>
        <p:nvPicPr>
          <p:cNvPr id="9" name="Finishing the Hat - Patinkin.wav">
            <a:hlinkClick r:id="" action="ppaction://media"/>
          </p:cNvPr>
          <p:cNvPicPr>
            <a:picLocks noRot="1" noChangeAspect="1"/>
          </p:cNvPicPr>
          <p:nvPr>
            <a:audioFile r:link="rId2"/>
          </p:nvPr>
        </p:nvPicPr>
        <p:blipFill>
          <a:blip r:embed="rId10"/>
          <a:srcRect/>
          <a:stretch>
            <a:fillRect/>
          </a:stretch>
        </p:blipFill>
        <p:spPr bwMode="auto">
          <a:xfrm>
            <a:off x="4800600" y="1752600"/>
            <a:ext cx="304800" cy="304800"/>
          </a:xfrm>
          <a:prstGeom prst="rect">
            <a:avLst/>
          </a:prstGeom>
          <a:noFill/>
          <a:ln w="9525">
            <a:noFill/>
            <a:miter lim="800000"/>
            <a:headEnd/>
            <a:tailEnd/>
          </a:ln>
        </p:spPr>
      </p:pic>
      <p:pic>
        <p:nvPicPr>
          <p:cNvPr id="10" name="Burgess - Schumann.wav">
            <a:hlinkClick r:id="" action="ppaction://media"/>
          </p:cNvPr>
          <p:cNvPicPr>
            <a:picLocks noRot="1" noChangeAspect="1"/>
          </p:cNvPicPr>
          <p:nvPr>
            <a:audioFile r:link="rId3"/>
          </p:nvPr>
        </p:nvPicPr>
        <p:blipFill>
          <a:blip r:embed="rId11"/>
          <a:stretch>
            <a:fillRect/>
          </a:stretch>
        </p:blipFill>
        <p:spPr>
          <a:xfrm>
            <a:off x="5181600" y="4724400"/>
            <a:ext cx="304800" cy="304800"/>
          </a:xfrm>
          <a:prstGeom prst="rect">
            <a:avLst/>
          </a:prstGeom>
        </p:spPr>
      </p:pic>
      <p:pic>
        <p:nvPicPr>
          <p:cNvPr id="12" name="Ko 1.mp3">
            <a:hlinkClick r:id="" action="ppaction://media"/>
          </p:cNvPr>
          <p:cNvPicPr>
            <a:picLocks noRot="1" noChangeAspect="1"/>
          </p:cNvPicPr>
          <p:nvPr>
            <a:audioFile r:link="rId4"/>
          </p:nvPr>
        </p:nvPicPr>
        <p:blipFill>
          <a:blip r:embed="rId12"/>
          <a:stretch>
            <a:fillRect/>
          </a:stretch>
        </p:blipFill>
        <p:spPr>
          <a:xfrm>
            <a:off x="1447800" y="4724400"/>
            <a:ext cx="304800" cy="304800"/>
          </a:xfrm>
          <a:prstGeom prst="rect">
            <a:avLst/>
          </a:prstGeom>
        </p:spPr>
      </p:pic>
      <p:pic>
        <p:nvPicPr>
          <p:cNvPr id="13" name="Coffey 2.mp3">
            <a:hlinkClick r:id="" action="ppaction://media"/>
          </p:cNvPr>
          <p:cNvPicPr>
            <a:picLocks noRot="1" noChangeAspect="1"/>
          </p:cNvPicPr>
          <p:nvPr>
            <a:audioFile r:link="rId5"/>
          </p:nvPr>
        </p:nvPicPr>
        <p:blipFill>
          <a:blip r:embed="rId13"/>
          <a:stretch>
            <a:fillRect/>
          </a:stretch>
        </p:blipFill>
        <p:spPr>
          <a:xfrm>
            <a:off x="3505200" y="4724400"/>
            <a:ext cx="304800" cy="304800"/>
          </a:xfrm>
          <a:prstGeom prst="rect">
            <a:avLst/>
          </a:prstGeom>
        </p:spPr>
      </p:pic>
      <p:pic>
        <p:nvPicPr>
          <p:cNvPr id="14" name="Terfel.WAV">
            <a:hlinkClick r:id="" action="ppaction://media"/>
          </p:cNvPr>
          <p:cNvPicPr>
            <a:picLocks noRot="1" noChangeAspect="1"/>
          </p:cNvPicPr>
          <p:nvPr>
            <a:audioFile r:link="rId6"/>
          </p:nvPr>
        </p:nvPicPr>
        <p:blipFill>
          <a:blip r:embed="rId14"/>
          <a:srcRect/>
          <a:stretch>
            <a:fillRect/>
          </a:stretch>
        </p:blipFill>
        <p:spPr bwMode="auto">
          <a:xfrm>
            <a:off x="5257800" y="2438400"/>
            <a:ext cx="304800" cy="304800"/>
          </a:xfrm>
          <a:prstGeom prst="rect">
            <a:avLst/>
          </a:prstGeom>
          <a:noFill/>
          <a:ln w="9525">
            <a:noFill/>
            <a:miter lim="800000"/>
            <a:headEnd/>
            <a:tailEnd/>
          </a:ln>
        </p:spPr>
      </p:pic>
      <p:pic>
        <p:nvPicPr>
          <p:cNvPr id="15" name="02 Track 2.wma">
            <a:hlinkClick r:id="" action="ppaction://media"/>
          </p:cNvPr>
          <p:cNvPicPr>
            <a:picLocks noRot="1" noChangeAspect="1"/>
          </p:cNvPicPr>
          <p:nvPr>
            <a:audioFile r:link="rId7"/>
          </p:nvPr>
        </p:nvPicPr>
        <p:blipFill>
          <a:blip r:embed="rId13"/>
          <a:srcRect/>
          <a:stretch>
            <a:fillRect/>
          </a:stretch>
        </p:blipFill>
        <p:spPr bwMode="auto">
          <a:xfrm>
            <a:off x="6324600" y="2438400"/>
            <a:ext cx="304800" cy="304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559"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1000"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3987"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6100" fill="hold"/>
                                        <p:tgtEl>
                                          <p:spTgt spid="12"/>
                                        </p:tgtEl>
                                      </p:cBhvr>
                                    </p:cmd>
                                  </p:childTnLst>
                                </p:cTn>
                              </p:par>
                            </p:childTnLst>
                          </p:cTn>
                        </p:par>
                      </p:childTnLst>
                    </p:cTn>
                  </p:par>
                </p:childTnLst>
              </p:cTn>
              <p:nextCondLst>
                <p:cond evt="onClick" delay="0">
                  <p:tgtEl>
                    <p:spTgt spid="1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8906" fill="hold"/>
                                        <p:tgtEl>
                                          <p:spTgt spid="13"/>
                                        </p:tgtEl>
                                      </p:cBhvr>
                                    </p:cmd>
                                  </p:childTnLst>
                                </p:cTn>
                              </p:par>
                            </p:childTnLst>
                          </p:cTn>
                        </p:par>
                      </p:childTnLst>
                    </p:cTn>
                  </p:par>
                </p:childTnLst>
              </p:cTn>
              <p:nextCondLst>
                <p:cond evt="onClick" delay="0">
                  <p:tgtEl>
                    <p:spTgt spid="1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28964" fill="hold"/>
                                        <p:tgtEl>
                                          <p:spTgt spid="14"/>
                                        </p:tgtEl>
                                      </p:cBhvr>
                                    </p:cmd>
                                  </p:childTnLst>
                                </p:cTn>
                              </p:par>
                            </p:childTnLst>
                          </p:cTn>
                        </p:par>
                      </p:childTnLst>
                    </p:cTn>
                  </p:par>
                </p:childTnLst>
              </p:cTn>
              <p:nextCondLst>
                <p:cond evt="onClick" delay="0">
                  <p:tgtEl>
                    <p:spTgt spid="1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5559" fill="hold"/>
                                        <p:tgtEl>
                                          <p:spTgt spid="15"/>
                                        </p:tgtEl>
                                      </p:cBhvr>
                                    </p:cmd>
                                  </p:childTnLst>
                                </p:cTn>
                              </p:par>
                            </p:childTnLst>
                          </p:cTn>
                        </p:par>
                      </p:childTnLst>
                    </p:cTn>
                  </p:par>
                </p:childTnLst>
              </p:cTn>
              <p:nextCondLst>
                <p:cond evt="onClick" delay="0">
                  <p:tgtEl>
                    <p:spTgt spid="1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6107</TotalTime>
  <Words>973</Words>
  <Application>Microsoft Office PowerPoint</Application>
  <PresentationFormat>On-screen Show (4:3)</PresentationFormat>
  <Paragraphs>155</Paragraphs>
  <Slides>22</Slides>
  <Notes>2</Notes>
  <HiddenSlides>0</HiddenSlides>
  <MMClips>9</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Balance</vt:lpstr>
      <vt:lpstr>The Vocal Timbres </vt:lpstr>
      <vt:lpstr>Manuel Garcia II (1805-1906) </vt:lpstr>
      <vt:lpstr>Manuel Garcia II (1805-1906)</vt:lpstr>
      <vt:lpstr>Manuel Garcia II (1805-1906)</vt:lpstr>
      <vt:lpstr>Manuel Garcia II (1805-1906)</vt:lpstr>
      <vt:lpstr>Slide 6</vt:lpstr>
      <vt:lpstr>Manuel Garcia II (1805-1906)</vt:lpstr>
      <vt:lpstr>Both timbres have appropriate applications:</vt:lpstr>
      <vt:lpstr>Examples:</vt:lpstr>
      <vt:lpstr>Changing Traditions</vt:lpstr>
      <vt:lpstr>Guglielmo Tell: “O muto asil del pianto”.  Act IV</vt:lpstr>
      <vt:lpstr>New expectations</vt:lpstr>
      <vt:lpstr>Voix Sombrée!</vt:lpstr>
      <vt:lpstr>Voix Sombrée!</vt:lpstr>
      <vt:lpstr>Right connections:</vt:lpstr>
      <vt:lpstr>So who talks about this?</vt:lpstr>
      <vt:lpstr>Laryngeal posture:</vt:lpstr>
      <vt:lpstr>Laryngeal posture:</vt:lpstr>
      <vt:lpstr>Laryngeal posture:</vt:lpstr>
      <vt:lpstr>Teaching the Voix Sombrée!</vt:lpstr>
      <vt:lpstr>Teaching the Voix Sombrée!</vt:lpstr>
      <vt:lpstr>Benefits of the voce chiusa</vt:lpstr>
    </vt:vector>
  </TitlesOfParts>
  <Company>UNT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Sombre Timbre</dc:title>
  <dc:creator>Stephen F Austin</dc:creator>
  <cp:lastModifiedBy>saustin</cp:lastModifiedBy>
  <cp:revision>41</cp:revision>
  <dcterms:created xsi:type="dcterms:W3CDTF">2005-08-29T00:37:50Z</dcterms:created>
  <dcterms:modified xsi:type="dcterms:W3CDTF">2009-06-11T23:31:38Z</dcterms:modified>
</cp:coreProperties>
</file>