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0"/>
  </p:notesMasterIdLst>
  <p:sldIdLst>
    <p:sldId id="260" r:id="rId2"/>
    <p:sldId id="276" r:id="rId3"/>
    <p:sldId id="277" r:id="rId4"/>
    <p:sldId id="275" r:id="rId5"/>
    <p:sldId id="279" r:id="rId6"/>
    <p:sldId id="280" r:id="rId7"/>
    <p:sldId id="281" r:id="rId8"/>
    <p:sldId id="282" r:id="rId9"/>
    <p:sldId id="286" r:id="rId10"/>
    <p:sldId id="283" r:id="rId11"/>
    <p:sldId id="287" r:id="rId12"/>
    <p:sldId id="270" r:id="rId13"/>
    <p:sldId id="259" r:id="rId14"/>
    <p:sldId id="257" r:id="rId15"/>
    <p:sldId id="262" r:id="rId16"/>
    <p:sldId id="263" r:id="rId17"/>
    <p:sldId id="266" r:id="rId18"/>
    <p:sldId id="268" r:id="rId19"/>
    <p:sldId id="271" r:id="rId20"/>
    <p:sldId id="272" r:id="rId21"/>
    <p:sldId id="273" r:id="rId22"/>
    <p:sldId id="274" r:id="rId23"/>
    <p:sldId id="288" r:id="rId24"/>
    <p:sldId id="285" r:id="rId25"/>
    <p:sldId id="284" r:id="rId26"/>
    <p:sldId id="289" r:id="rId27"/>
    <p:sldId id="290" r:id="rId28"/>
    <p:sldId id="291"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B0608E4-418C-4A90-A371-D851E59069C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FA6D5D42-8099-4C7C-95E2-39D162C0AB89}" type="datetime1">
              <a:rPr lang="en-US" smtClean="0"/>
              <a:pPr>
                <a:defRPr/>
              </a:pPr>
              <a:t>6/17/2012</a:t>
            </a:fld>
            <a:endParaRPr lang="en-US" dirty="0"/>
          </a:p>
        </p:txBody>
      </p:sp>
      <p:sp>
        <p:nvSpPr>
          <p:cNvPr id="5" name="Footer Placeholder 18"/>
          <p:cNvSpPr>
            <a:spLocks noGrp="1"/>
          </p:cNvSpPr>
          <p:nvPr>
            <p:ph type="ftr" sz="quarter" idx="11"/>
          </p:nvPr>
        </p:nvSpPr>
        <p:spPr/>
        <p:txBody>
          <a:bodyPr/>
          <a:lstStyle>
            <a:lvl1pPr>
              <a:defRPr/>
            </a:lvl1pPr>
          </a:lstStyle>
          <a:p>
            <a:pPr>
              <a:defRPr/>
            </a:pPr>
            <a:r>
              <a:rPr lang="en-US" smtClean="0"/>
              <a:t>ANATS 2010</a:t>
            </a: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06E9B153-0A03-48A9-BC1D-C7BF0AB6203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2D7633D-F2EB-4F9D-A4A7-5A6DDC20D8E1}" type="datetime1">
              <a:rPr lang="en-US" smtClean="0"/>
              <a:pPr>
                <a:defRPr/>
              </a:pPr>
              <a:t>6/17/2012</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6" name="Slide Number Placeholder 17"/>
          <p:cNvSpPr>
            <a:spLocks noGrp="1"/>
          </p:cNvSpPr>
          <p:nvPr>
            <p:ph type="sldNum" sz="quarter" idx="12"/>
          </p:nvPr>
        </p:nvSpPr>
        <p:spPr/>
        <p:txBody>
          <a:bodyPr/>
          <a:lstStyle>
            <a:lvl1pPr>
              <a:defRPr/>
            </a:lvl1pPr>
          </a:lstStyle>
          <a:p>
            <a:pPr>
              <a:defRPr/>
            </a:pPr>
            <a:fld id="{CF265912-F45C-4DB8-945C-ADEEE9932A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C977E63-73EE-4CF9-9B58-DEF153B743E8}" type="datetime1">
              <a:rPr lang="en-US" smtClean="0"/>
              <a:pPr>
                <a:defRPr/>
              </a:pPr>
              <a:t>6/17/2012</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6" name="Slide Number Placeholder 17"/>
          <p:cNvSpPr>
            <a:spLocks noGrp="1"/>
          </p:cNvSpPr>
          <p:nvPr>
            <p:ph type="sldNum" sz="quarter" idx="12"/>
          </p:nvPr>
        </p:nvSpPr>
        <p:spPr/>
        <p:txBody>
          <a:bodyPr/>
          <a:lstStyle>
            <a:lvl1pPr>
              <a:defRPr/>
            </a:lvl1pPr>
          </a:lstStyle>
          <a:p>
            <a:pPr>
              <a:defRPr/>
            </a:pPr>
            <a:fld id="{78BCC912-1653-49D5-8168-824AE8B8228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pPr>
              <a:defRPr/>
            </a:pPr>
            <a:fld id="{52646555-011F-413F-9AD9-C7C8C31440EF}" type="datetime1">
              <a:rPr lang="en-US" smtClean="0"/>
              <a:pPr>
                <a:defRPr/>
              </a:pPr>
              <a:t>6/17/2012</a:t>
            </a:fld>
            <a:endParaRPr 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pPr>
              <a:defRPr/>
            </a:pPr>
            <a:r>
              <a:rPr lang="en-US" smtClean="0"/>
              <a:t>ANATS 2010</a:t>
            </a:r>
            <a:endParaRPr 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pPr>
              <a:defRPr/>
            </a:pPr>
            <a:fld id="{76BBA5CE-FFC3-4BF3-B8D5-25C0CA72DFD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5" name="Title 44"/>
          <p:cNvSpPr>
            <a:spLocks noGrp="1"/>
          </p:cNvSpPr>
          <p:nvPr>
            <p:ph type="title"/>
          </p:nvPr>
        </p:nvSpPr>
        <p:spPr/>
        <p:txBody>
          <a:bodyPr/>
          <a:lstStyle/>
          <a:p>
            <a:r>
              <a:rPr lang="en-US" smtClean="0"/>
              <a:t>Click to edit Master title style</a:t>
            </a:r>
            <a:endParaRPr lang="en-US"/>
          </a:p>
        </p:txBody>
      </p:sp>
      <p:sp>
        <p:nvSpPr>
          <p:cNvPr id="39" name="Date Placeholder 41"/>
          <p:cNvSpPr>
            <a:spLocks noGrp="1"/>
          </p:cNvSpPr>
          <p:nvPr>
            <p:ph type="dt" sz="half" idx="10"/>
          </p:nvPr>
        </p:nvSpPr>
        <p:spPr/>
        <p:txBody>
          <a:bodyPr/>
          <a:lstStyle>
            <a:lvl1pPr>
              <a:defRPr/>
            </a:lvl1pPr>
          </a:lstStyle>
          <a:p>
            <a:pPr>
              <a:defRPr/>
            </a:pPr>
            <a:fld id="{3E40DB9E-1950-4906-984C-95B9741EA3F4}" type="datetime1">
              <a:rPr lang="en-US" smtClean="0"/>
              <a:pPr>
                <a:defRPr/>
              </a:pPr>
              <a:t>6/17/2012</a:t>
            </a:fld>
            <a:endParaRPr lang="en-US" dirty="0"/>
          </a:p>
        </p:txBody>
      </p:sp>
      <p:sp>
        <p:nvSpPr>
          <p:cNvPr id="40" name="Slide Number Placeholder 42"/>
          <p:cNvSpPr>
            <a:spLocks noGrp="1"/>
          </p:cNvSpPr>
          <p:nvPr>
            <p:ph type="sldNum" sz="quarter" idx="11"/>
          </p:nvPr>
        </p:nvSpPr>
        <p:spPr/>
        <p:txBody>
          <a:bodyPr/>
          <a:lstStyle>
            <a:lvl1pPr>
              <a:defRPr/>
            </a:lvl1pPr>
          </a:lstStyle>
          <a:p>
            <a:pPr>
              <a:defRPr/>
            </a:pPr>
            <a:fld id="{312B14E8-4907-414F-9DFC-3A3853669709}" type="slidenum">
              <a:rPr lang="en-US"/>
              <a:pPr>
                <a:defRPr/>
              </a:pPr>
              <a:t>‹#›</a:t>
            </a:fld>
            <a:endParaRPr lang="en-US"/>
          </a:p>
        </p:txBody>
      </p:sp>
      <p:sp>
        <p:nvSpPr>
          <p:cNvPr id="41" name="Footer Placeholder 43"/>
          <p:cNvSpPr>
            <a:spLocks noGrp="1"/>
          </p:cNvSpPr>
          <p:nvPr>
            <p:ph type="ftr" sz="quarter" idx="12"/>
          </p:nvPr>
        </p:nvSpPr>
        <p:spPr/>
        <p:txBody>
          <a:bodyPr/>
          <a:lstStyle>
            <a:lvl1pPr>
              <a:defRPr/>
            </a:lvl1pPr>
          </a:lstStyle>
          <a:p>
            <a:pPr>
              <a:defRPr/>
            </a:pPr>
            <a:r>
              <a:rPr lang="en-US" smtClean="0"/>
              <a:t>ANATS 2010</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52F4B3F-6A44-484C-8682-71C5FE6FFD31}" type="datetime1">
              <a:rPr lang="en-US" smtClean="0"/>
              <a:pPr>
                <a:defRPr/>
              </a:pPr>
              <a:t>6/17/2012</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5" name="Slide Number Placeholder 17"/>
          <p:cNvSpPr>
            <a:spLocks noGrp="1"/>
          </p:cNvSpPr>
          <p:nvPr>
            <p:ph type="sldNum" sz="quarter" idx="12"/>
          </p:nvPr>
        </p:nvSpPr>
        <p:spPr/>
        <p:txBody>
          <a:bodyPr/>
          <a:lstStyle>
            <a:lvl1pPr>
              <a:defRPr/>
            </a:lvl1pPr>
          </a:lstStyle>
          <a:p>
            <a:pPr>
              <a:defRPr/>
            </a:pPr>
            <a:fld id="{7A6E904F-FFE6-41A2-A594-0B3A869E7D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8111A65-62AD-493A-8193-F87522D59F3E}" type="datetime1">
              <a:rPr lang="en-US" smtClean="0"/>
              <a:pPr>
                <a:defRPr/>
              </a:pPr>
              <a:t>6/17/2012</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6" name="Slide Number Placeholder 17"/>
          <p:cNvSpPr>
            <a:spLocks noGrp="1"/>
          </p:cNvSpPr>
          <p:nvPr>
            <p:ph type="sldNum" sz="quarter" idx="12"/>
          </p:nvPr>
        </p:nvSpPr>
        <p:spPr/>
        <p:txBody>
          <a:bodyPr/>
          <a:lstStyle>
            <a:lvl1pPr>
              <a:defRPr/>
            </a:lvl1pPr>
          </a:lstStyle>
          <a:p>
            <a:pPr>
              <a:defRPr/>
            </a:pPr>
            <a:fld id="{B0D0CAE9-A4DA-400B-8E2E-3932C536A8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F54A94-BB48-454B-8911-3264A19C5970}" type="datetime1">
              <a:rPr lang="en-US" smtClean="0"/>
              <a:pPr>
                <a:defRPr/>
              </a:pPr>
              <a:t>6/17/2012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ANATS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510EFF7E-C884-4994-B7F3-FCEE5C38889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FAFE22E-2789-4CD0-BCDD-5C974A73A688}" type="datetime1">
              <a:rPr lang="en-US" smtClean="0"/>
              <a:pPr>
                <a:defRPr/>
              </a:pPr>
              <a:t>6/17/2012</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7" name="Slide Number Placeholder 17"/>
          <p:cNvSpPr>
            <a:spLocks noGrp="1"/>
          </p:cNvSpPr>
          <p:nvPr>
            <p:ph type="sldNum" sz="quarter" idx="12"/>
          </p:nvPr>
        </p:nvSpPr>
        <p:spPr/>
        <p:txBody>
          <a:bodyPr/>
          <a:lstStyle>
            <a:lvl1pPr>
              <a:defRPr/>
            </a:lvl1pPr>
          </a:lstStyle>
          <a:p>
            <a:pPr>
              <a:defRPr/>
            </a:pPr>
            <a:fld id="{73F5B69D-8B29-4F2D-B0F5-C857B50465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7BB9764-B45E-42B2-A9F9-C4A7CA061F9B}" type="datetime1">
              <a:rPr lang="en-US" smtClean="0"/>
              <a:pPr>
                <a:defRPr/>
              </a:pPr>
              <a:t>6/17/2012</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9" name="Slide Number Placeholder 17"/>
          <p:cNvSpPr>
            <a:spLocks noGrp="1"/>
          </p:cNvSpPr>
          <p:nvPr>
            <p:ph type="sldNum" sz="quarter" idx="12"/>
          </p:nvPr>
        </p:nvSpPr>
        <p:spPr/>
        <p:txBody>
          <a:bodyPr/>
          <a:lstStyle>
            <a:lvl1pPr>
              <a:defRPr/>
            </a:lvl1pPr>
          </a:lstStyle>
          <a:p>
            <a:pPr>
              <a:defRPr/>
            </a:pPr>
            <a:fld id="{AE3B1E7D-E87D-4B91-9A97-AC176B4348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07EF3B6-32FE-4F02-B246-73B75A16F9D5}" type="datetime1">
              <a:rPr lang="en-US" smtClean="0"/>
              <a:pPr>
                <a:defRPr/>
              </a:pPr>
              <a:t>6/17/2012</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5" name="Slide Number Placeholder 17"/>
          <p:cNvSpPr>
            <a:spLocks noGrp="1"/>
          </p:cNvSpPr>
          <p:nvPr>
            <p:ph type="sldNum" sz="quarter" idx="12"/>
          </p:nvPr>
        </p:nvSpPr>
        <p:spPr/>
        <p:txBody>
          <a:bodyPr/>
          <a:lstStyle>
            <a:lvl1pPr>
              <a:defRPr/>
            </a:lvl1pPr>
          </a:lstStyle>
          <a:p>
            <a:pPr>
              <a:defRPr/>
            </a:pPr>
            <a:fld id="{7C933185-196C-4995-8658-D41C02FD6BB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8E7BD8B-E68B-462E-B81D-6A5993A440E6}" type="datetime1">
              <a:rPr lang="en-US" smtClean="0"/>
              <a:pPr>
                <a:defRPr/>
              </a:pPr>
              <a:t>6/17/2012</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4" name="Slide Number Placeholder 17"/>
          <p:cNvSpPr>
            <a:spLocks noGrp="1"/>
          </p:cNvSpPr>
          <p:nvPr>
            <p:ph type="sldNum" sz="quarter" idx="12"/>
          </p:nvPr>
        </p:nvSpPr>
        <p:spPr/>
        <p:txBody>
          <a:bodyPr/>
          <a:lstStyle>
            <a:lvl1pPr>
              <a:defRPr/>
            </a:lvl1pPr>
          </a:lstStyle>
          <a:p>
            <a:pPr>
              <a:defRPr/>
            </a:pPr>
            <a:fld id="{0FA30B22-35D9-4C63-A09A-8B2975C20A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E9461DB-3E00-4ACD-A54F-1D9B311E6FAC}" type="datetime1">
              <a:rPr lang="en-US" smtClean="0"/>
              <a:pPr>
                <a:defRPr/>
              </a:pPr>
              <a:t>6/17/2012</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ANATS 2010</a:t>
            </a:r>
            <a:endParaRPr lang="en-US"/>
          </a:p>
        </p:txBody>
      </p:sp>
      <p:sp>
        <p:nvSpPr>
          <p:cNvPr id="7" name="Slide Number Placeholder 17"/>
          <p:cNvSpPr>
            <a:spLocks noGrp="1"/>
          </p:cNvSpPr>
          <p:nvPr>
            <p:ph type="sldNum" sz="quarter" idx="12"/>
          </p:nvPr>
        </p:nvSpPr>
        <p:spPr/>
        <p:txBody>
          <a:bodyPr/>
          <a:lstStyle>
            <a:lvl1pPr>
              <a:defRPr/>
            </a:lvl1pPr>
          </a:lstStyle>
          <a:p>
            <a:pPr>
              <a:defRPr/>
            </a:pPr>
            <a:fld id="{446F9B8F-EB2C-41C4-9CDC-83C5EB4131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38EE3E8-981B-47F0-AF03-782A2A694811}" type="datetime1">
              <a:rPr lang="en-US" smtClean="0"/>
              <a:pPr>
                <a:defRPr/>
              </a:pPr>
              <a:t>6/17/2012</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ANATS 2010</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5860259-AA2E-4CA6-A4EF-270274F2F06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ahoma" charset="0"/>
              </a:defRPr>
            </a:lvl1pPr>
          </a:lstStyle>
          <a:p>
            <a:pPr>
              <a:defRPr/>
            </a:pPr>
            <a:fld id="{9BB4E534-707D-4372-8FA6-B74DB2A23D18}" type="datetime1">
              <a:rPr lang="en-US" smtClean="0"/>
              <a:pPr>
                <a:defRPr/>
              </a:pPr>
              <a:t>6/17/2012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ahoma" charset="0"/>
              </a:defRPr>
            </a:lvl1pPr>
          </a:lstStyle>
          <a:p>
            <a:pPr>
              <a:defRPr/>
            </a:pPr>
            <a:r>
              <a:rPr lang="en-US" smtClean="0"/>
              <a:t>ANATS 2010</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Tahoma" charset="0"/>
              </a:defRPr>
            </a:lvl1pPr>
          </a:lstStyle>
          <a:p>
            <a:pPr>
              <a:defRPr/>
            </a:pPr>
            <a:fld id="{2A440D99-BD55-4DBE-A143-22E90A2FDCA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 id="2147483700" r:id="rId2"/>
    <p:sldLayoutId id="2147483710" r:id="rId3"/>
    <p:sldLayoutId id="2147483701" r:id="rId4"/>
    <p:sldLayoutId id="2147483702" r:id="rId5"/>
    <p:sldLayoutId id="2147483703" r:id="rId6"/>
    <p:sldLayoutId id="2147483704" r:id="rId7"/>
    <p:sldLayoutId id="2147483705" r:id="rId8"/>
    <p:sldLayoutId id="2147483711" r:id="rId9"/>
    <p:sldLayoutId id="2147483706" r:id="rId10"/>
    <p:sldLayoutId id="2147483707" r:id="rId11"/>
    <p:sldLayoutId id="2147483712" r:id="rId12"/>
    <p:sldLayoutId id="2147483713" r:id="rId13"/>
    <p:sldLayoutId id="2147483708" r:id="rId14"/>
  </p:sldLayoutIdLst>
  <p:hf sldNum="0"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5.xml"/><Relationship Id="rId7" Type="http://schemas.openxmlformats.org/officeDocument/2006/relationships/hyperlink" Target="http://www.starpulse.com/Music/Fleming,_Renee/gallery/RENEEFLEMINGDR08/" TargetMode="External"/><Relationship Id="rId2" Type="http://schemas.openxmlformats.org/officeDocument/2006/relationships/audio" Target="file:///C:\WP%20and%20All%20Austin%20documents\Power%20Point\ANATS%202010\02%20La%20Ebben-%20...%20Ne%20andr&#242;%20lontana%20%5bLA%20Wally%5d.wav" TargetMode="External"/><Relationship Id="rId1" Type="http://schemas.openxmlformats.org/officeDocument/2006/relationships/audio" Target="file:///C:\WP%20and%20All%20Austin%20documents\Power%20Point\ANATS%202010\Terfel.WAV"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hyperlink" Target="http://www.google.com/imgres?imgurl=http://image.guardian.co.uk/sys-images/Arts/Arts_/Pictures/2007/09/04/bryn460.jpg&amp;imgrefurl=http://www.guardian.co.uk/music/musicblog/2007/sep/04/brynterfelwillbemissed&amp;h=300&amp;w=460&amp;sz=24&amp;tbnid=LUuJTQNf1OJyuM:&amp;tbnh=83&amp;tbnw=128&amp;prev=/images?q=photos+of+bryn+terfel&amp;zoom=1&amp;q=photos+of+bryn+terfel&amp;usg=__6izR3liBmioQtzAGB_ihU_cF0N0=&amp;sa=X&amp;ei=Bn6eTPHiJoO0lQeL34zVCQ&amp;ved=0CB0Q9QEwA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video" Target="file:///C:\WP%20and%20All%20Austin%20documents\Power%20Point\ANATS%202010\Pavarotti%20about%20covered%20sound.wmv"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8.xml"/><Relationship Id="rId1" Type="http://schemas.openxmlformats.org/officeDocument/2006/relationships/audio" Target="file:///C:\WP%20and%20All%20Austin%20documents\Power%20Point\ANATS%202010\Jonathan%20'a%20mes%20ami'.wav" TargetMode="External"/><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video" Target="file:///C:\WP%20and%20All%20Austin%20documents\Power%20Point\ANATS%202010\Jonathan%20Bartered%20Bride.wmv" TargetMode="External"/></Relationships>
</file>

<file path=ppt/slides/_rels/slide26.xml.rels><?xml version="1.0" encoding="UTF-8" standalone="yes"?>
<Relationships xmlns="http://schemas.openxmlformats.org/package/2006/relationships"><Relationship Id="rId3" Type="http://schemas.openxmlformats.org/officeDocument/2006/relationships/audio" Target="file:///C:\WP%20and%20All%20Austin%20documents\Power%20Point\ANATS%202010\Bruce%20ford%20duet.wav" TargetMode="External"/><Relationship Id="rId7" Type="http://schemas.openxmlformats.org/officeDocument/2006/relationships/image" Target="../media/image16.png"/><Relationship Id="rId2" Type="http://schemas.openxmlformats.org/officeDocument/2006/relationships/audio" Target="file:///C:\WP%20and%20All%20Austin%20documents\Music%20files\Glidden%20'Tu%20che%20di%20gel'.wav" TargetMode="External"/><Relationship Id="rId1" Type="http://schemas.openxmlformats.org/officeDocument/2006/relationships/audio" Target="file:///C:\WP%20and%20All%20Austin%20documents\Music%20files\Glidden%20'Il%20est%20doux'.wav" TargetMode="Externa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file:///C:\WP%20and%20All%20Austin%20documents\Power%20Point\ANATS%202010\Finishing%20the%20Hat%20-%20Patinkin.wav" TargetMode="External"/><Relationship Id="rId7" Type="http://schemas.openxmlformats.org/officeDocument/2006/relationships/image" Target="../media/image8.png"/><Relationship Id="rId2" Type="http://schemas.openxmlformats.org/officeDocument/2006/relationships/audio" Target="file:///C:\WP%20and%20All%20Austin%20documents\Power%20Point\VF%202008\Wunderlich\Mandoline.wma" TargetMode="External"/><Relationship Id="rId1" Type="http://schemas.openxmlformats.org/officeDocument/2006/relationships/audio" Target="file:///C:\WP%20and%20All%20Austin%20documents\Power%20Point\ANATS%202010\Burgess%20-%20Schumann.wav" TargetMode="Externa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219200"/>
            <a:ext cx="7772400" cy="1736725"/>
          </a:xfrm>
        </p:spPr>
        <p:txBody>
          <a:bodyPr/>
          <a:lstStyle/>
          <a:p>
            <a:pPr eaLnBrk="1" fontAlgn="auto" hangingPunct="1">
              <a:spcAft>
                <a:spcPts val="0"/>
              </a:spcAft>
              <a:defRPr/>
            </a:pPr>
            <a:r>
              <a:rPr lang="en-US" sz="6600" dirty="0"/>
              <a:t>The </a:t>
            </a:r>
            <a:r>
              <a:rPr lang="en-US" sz="6600" dirty="0" smtClean="0"/>
              <a:t>‘</a:t>
            </a:r>
            <a:r>
              <a:rPr lang="en-US" sz="6600" i="1" dirty="0" smtClean="0"/>
              <a:t>voce </a:t>
            </a:r>
            <a:r>
              <a:rPr lang="en-US" sz="6600" i="1" dirty="0" err="1" smtClean="0"/>
              <a:t>chiusa</a:t>
            </a:r>
            <a:r>
              <a:rPr lang="en-US" sz="6600" i="1" dirty="0" smtClean="0">
                <a:cs typeface="Arial" charset="0"/>
              </a:rPr>
              <a:t>’ </a:t>
            </a:r>
            <a:r>
              <a:rPr lang="en-US" sz="4000" dirty="0" smtClean="0">
                <a:cs typeface="Arial" charset="0"/>
              </a:rPr>
              <a:t>:</a:t>
            </a:r>
            <a:r>
              <a:rPr lang="en-US" sz="4000" dirty="0">
                <a:cs typeface="Arial" charset="0"/>
              </a:rPr>
              <a:t/>
            </a:r>
            <a:br>
              <a:rPr lang="en-US" sz="4000" dirty="0">
                <a:cs typeface="Arial" charset="0"/>
              </a:rPr>
            </a:br>
            <a:r>
              <a:rPr lang="en-US" sz="4000" dirty="0">
                <a:cs typeface="Arial" charset="0"/>
              </a:rPr>
              <a:t>Out of the darkness into the brigh</a:t>
            </a:r>
            <a:r>
              <a:rPr lang="en-US" sz="4000" i="1" dirty="0">
                <a:cs typeface="Arial" charset="0"/>
              </a:rPr>
              <a:t>t</a:t>
            </a:r>
            <a:endParaRPr lang="en-US" sz="4000" dirty="0"/>
          </a:p>
        </p:txBody>
      </p:sp>
      <p:sp>
        <p:nvSpPr>
          <p:cNvPr id="7171" name="Rectangle 3"/>
          <p:cNvSpPr>
            <a:spLocks noGrp="1" noChangeArrowheads="1"/>
          </p:cNvSpPr>
          <p:nvPr>
            <p:ph type="subTitle" idx="1"/>
          </p:nvPr>
        </p:nvSpPr>
        <p:spPr>
          <a:xfrm>
            <a:off x="533400" y="3228975"/>
            <a:ext cx="7854950" cy="1752600"/>
          </a:xfrm>
        </p:spPr>
        <p:txBody>
          <a:bodyPr/>
          <a:lstStyle/>
          <a:p>
            <a:pPr marR="0" eaLnBrk="1" hangingPunct="1"/>
            <a:r>
              <a:rPr lang="en-US" sz="2800" smtClean="0"/>
              <a:t>Stephen F. Austin, M.M., Ph.D.</a:t>
            </a:r>
          </a:p>
          <a:p>
            <a:pPr marR="0" eaLnBrk="1" hangingPunct="1"/>
            <a:r>
              <a:rPr lang="en-US" sz="2400" smtClean="0"/>
              <a:t>Associate Professor of Voice</a:t>
            </a:r>
          </a:p>
          <a:p>
            <a:pPr marR="0" eaLnBrk="1" hangingPunct="1"/>
            <a:r>
              <a:rPr lang="en-US" sz="2400" smtClean="0"/>
              <a:t>University of North Texas, USA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4000" dirty="0" smtClean="0"/>
              <a:t>Julius Stockhausen, </a:t>
            </a:r>
            <a:r>
              <a:rPr lang="en-US" sz="4000" i="1" dirty="0" smtClean="0"/>
              <a:t>A Method of Singing</a:t>
            </a:r>
            <a:r>
              <a:rPr lang="en-US" sz="4000" dirty="0" smtClean="0"/>
              <a:t>, 1884</a:t>
            </a:r>
          </a:p>
        </p:txBody>
      </p:sp>
      <p:sp>
        <p:nvSpPr>
          <p:cNvPr id="16387" name="Content Placeholder 2"/>
          <p:cNvSpPr>
            <a:spLocks noGrp="1"/>
          </p:cNvSpPr>
          <p:nvPr>
            <p:ph idx="1"/>
          </p:nvPr>
        </p:nvSpPr>
        <p:spPr/>
        <p:txBody>
          <a:bodyPr/>
          <a:lstStyle/>
          <a:p>
            <a:pPr lvl="1" eaLnBrk="1" hangingPunct="1">
              <a:buNone/>
            </a:pPr>
            <a:endParaRPr lang="en-US" dirty="0" smtClean="0"/>
          </a:p>
          <a:p>
            <a:pPr lvl="1" eaLnBrk="1" hangingPunct="1">
              <a:buNone/>
            </a:pPr>
            <a:r>
              <a:rPr lang="en-US" sz="3600" dirty="0" smtClean="0"/>
              <a:t>“The dangerous tendency of the larynx to rise to the position it takes in speaking must be carefully avoided.”</a:t>
            </a:r>
            <a:endParaRPr lang="en-US"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Julius Stockhausen, </a:t>
            </a:r>
            <a:r>
              <a:rPr lang="en-US" sz="4000" i="1" dirty="0" smtClean="0"/>
              <a:t>A Method of Singing</a:t>
            </a:r>
            <a:r>
              <a:rPr lang="en-US" sz="4000" dirty="0" smtClean="0"/>
              <a:t>, 1884</a:t>
            </a:r>
            <a:endParaRPr lang="en-US" sz="4000" dirty="0"/>
          </a:p>
        </p:txBody>
      </p:sp>
      <p:sp>
        <p:nvSpPr>
          <p:cNvPr id="3" name="Content Placeholder 2"/>
          <p:cNvSpPr>
            <a:spLocks noGrp="1"/>
          </p:cNvSpPr>
          <p:nvPr>
            <p:ph idx="1"/>
          </p:nvPr>
        </p:nvSpPr>
        <p:spPr/>
        <p:txBody>
          <a:bodyPr/>
          <a:lstStyle/>
          <a:p>
            <a:pPr marL="273050" lvl="2" indent="-273050">
              <a:buClr>
                <a:srgbClr val="0BD0D9"/>
              </a:buClr>
              <a:buSzPct val="95000"/>
              <a:buNone/>
            </a:pPr>
            <a:r>
              <a:rPr lang="en-US" sz="3600" dirty="0" smtClean="0"/>
              <a:t>	</a:t>
            </a:r>
          </a:p>
          <a:p>
            <a:pPr marL="273050" lvl="2" indent="-273050">
              <a:buClr>
                <a:srgbClr val="0BD0D9"/>
              </a:buClr>
              <a:buSzPct val="95000"/>
              <a:buNone/>
            </a:pPr>
            <a:r>
              <a:rPr lang="en-US" sz="3600" dirty="0" smtClean="0"/>
              <a:t>“. . . It is only with a fixed position of the larynx, and with the right use of the two chief qualities of sound, that a beautiful, well-rounded whole can be produced.”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Manuel Garcia II (1805-1906) </a:t>
            </a:r>
          </a:p>
        </p:txBody>
      </p:sp>
      <p:sp>
        <p:nvSpPr>
          <p:cNvPr id="19459" name="Rectangle 3"/>
          <p:cNvSpPr>
            <a:spLocks noGrp="1" noChangeArrowheads="1"/>
          </p:cNvSpPr>
          <p:nvPr>
            <p:ph type="body" sz="half" idx="1"/>
          </p:nvPr>
        </p:nvSpPr>
        <p:spPr/>
        <p:txBody>
          <a:bodyPr/>
          <a:lstStyle/>
          <a:p>
            <a:pPr lvl="1" eaLnBrk="1" hangingPunct="1">
              <a:lnSpc>
                <a:spcPct val="90000"/>
              </a:lnSpc>
            </a:pPr>
            <a:r>
              <a:rPr lang="en-US" sz="2800" dirty="0" smtClean="0"/>
              <a:t>1832 appointed to Paris Conservatory</a:t>
            </a:r>
          </a:p>
          <a:p>
            <a:pPr lvl="1" eaLnBrk="1" hangingPunct="1">
              <a:lnSpc>
                <a:spcPct val="90000"/>
              </a:lnSpc>
            </a:pPr>
            <a:r>
              <a:rPr lang="en-US" sz="2800" dirty="0" smtClean="0"/>
              <a:t>Central figure in 19</a:t>
            </a:r>
            <a:r>
              <a:rPr lang="en-US" sz="2800" baseline="30000" dirty="0" smtClean="0"/>
              <a:t>th</a:t>
            </a:r>
            <a:r>
              <a:rPr lang="en-US" sz="2800" dirty="0" smtClean="0"/>
              <a:t> C pedagogy</a:t>
            </a:r>
          </a:p>
          <a:p>
            <a:pPr lvl="1" eaLnBrk="1" hangingPunct="1">
              <a:lnSpc>
                <a:spcPct val="90000"/>
              </a:lnSpc>
            </a:pPr>
            <a:r>
              <a:rPr lang="en-US" sz="2800" dirty="0" smtClean="0"/>
              <a:t>Famous pupils:</a:t>
            </a:r>
          </a:p>
          <a:p>
            <a:pPr lvl="2" eaLnBrk="1" hangingPunct="1">
              <a:lnSpc>
                <a:spcPct val="90000"/>
              </a:lnSpc>
            </a:pPr>
            <a:r>
              <a:rPr lang="en-US" sz="2800" dirty="0" smtClean="0"/>
              <a:t>Battaille</a:t>
            </a:r>
          </a:p>
          <a:p>
            <a:pPr lvl="2" eaLnBrk="1" hangingPunct="1">
              <a:lnSpc>
                <a:spcPct val="90000"/>
              </a:lnSpc>
            </a:pPr>
            <a:r>
              <a:rPr lang="en-US" sz="2800" dirty="0" smtClean="0"/>
              <a:t>Stockhausen</a:t>
            </a:r>
          </a:p>
          <a:p>
            <a:pPr lvl="2" eaLnBrk="1" hangingPunct="1">
              <a:lnSpc>
                <a:spcPct val="90000"/>
              </a:lnSpc>
            </a:pPr>
            <a:r>
              <a:rPr lang="en-US" sz="2800" dirty="0" err="1" smtClean="0"/>
              <a:t>Malibran</a:t>
            </a:r>
            <a:endParaRPr lang="en-US" sz="2800" dirty="0" smtClean="0"/>
          </a:p>
          <a:p>
            <a:pPr lvl="2" eaLnBrk="1" hangingPunct="1">
              <a:lnSpc>
                <a:spcPct val="90000"/>
              </a:lnSpc>
            </a:pPr>
            <a:r>
              <a:rPr lang="en-US" sz="2800" dirty="0" smtClean="0"/>
              <a:t>Marchesi</a:t>
            </a:r>
          </a:p>
          <a:p>
            <a:pPr lvl="2" eaLnBrk="1" hangingPunct="1">
              <a:lnSpc>
                <a:spcPct val="90000"/>
              </a:lnSpc>
            </a:pPr>
            <a:r>
              <a:rPr lang="en-US" sz="2800" dirty="0" smtClean="0"/>
              <a:t>Lind</a:t>
            </a:r>
          </a:p>
          <a:p>
            <a:pPr lvl="1" eaLnBrk="1" hangingPunct="1">
              <a:lnSpc>
                <a:spcPct val="90000"/>
              </a:lnSpc>
              <a:buFont typeface="Wingdings" pitchFamily="2" charset="2"/>
              <a:buNone/>
            </a:pPr>
            <a:endParaRPr lang="en-US" i="1" dirty="0" smtClean="0"/>
          </a:p>
        </p:txBody>
      </p:sp>
      <p:pic>
        <p:nvPicPr>
          <p:cNvPr id="17412" name="Picture 4" descr="garcia2"/>
          <p:cNvPicPr>
            <a:picLocks noGrp="1" noChangeAspect="1" noChangeArrowheads="1"/>
          </p:cNvPicPr>
          <p:nvPr>
            <p:ph sz="half" idx="2"/>
          </p:nvPr>
        </p:nvPicPr>
        <p:blipFill>
          <a:blip r:embed="rId2" cstate="print"/>
          <a:srcRect/>
          <a:stretch>
            <a:fillRect/>
          </a:stretch>
        </p:blipFill>
        <p:spPr>
          <a:xfrm>
            <a:off x="4667250" y="1371600"/>
            <a:ext cx="3756025" cy="5008563"/>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9459">
                                            <p:txEl>
                                              <p:pRg st="3" end="3"/>
                                            </p:txEl>
                                          </p:spTgt>
                                        </p:tgtEl>
                                        <p:attrNameLst>
                                          <p:attrName>style.visibility</p:attrName>
                                        </p:attrNameLst>
                                      </p:cBhvr>
                                      <p:to>
                                        <p:strVal val="visible"/>
                                      </p:to>
                                    </p:set>
                                    <p:animEffect transition="in" filter="fade">
                                      <p:cBhvr>
                                        <p:cTn id="26" dur="1000"/>
                                        <p:tgtEl>
                                          <p:spTgt spid="19459">
                                            <p:txEl>
                                              <p:pRg st="3" end="3"/>
                                            </p:txEl>
                                          </p:spTgt>
                                        </p:tgtEl>
                                      </p:cBhvr>
                                    </p:animEffect>
                                    <p:anim calcmode="lin" valueType="num">
                                      <p:cBhvr>
                                        <p:cTn id="27"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9459">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Effect transition="in" filter="fade">
                                      <p:cBhvr>
                                        <p:cTn id="31" dur="1000"/>
                                        <p:tgtEl>
                                          <p:spTgt spid="19459">
                                            <p:txEl>
                                              <p:pRg st="4" end="4"/>
                                            </p:txEl>
                                          </p:spTgt>
                                        </p:tgtEl>
                                      </p:cBhvr>
                                    </p:animEffect>
                                    <p:anim calcmode="lin" valueType="num">
                                      <p:cBhvr>
                                        <p:cTn id="32"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9459">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9459">
                                            <p:txEl>
                                              <p:pRg st="5" end="5"/>
                                            </p:txEl>
                                          </p:spTgt>
                                        </p:tgtEl>
                                        <p:attrNameLst>
                                          <p:attrName>style.visibility</p:attrName>
                                        </p:attrNameLst>
                                      </p:cBhvr>
                                      <p:to>
                                        <p:strVal val="visible"/>
                                      </p:to>
                                    </p:set>
                                    <p:animEffect transition="in" filter="fade">
                                      <p:cBhvr>
                                        <p:cTn id="36" dur="1000"/>
                                        <p:tgtEl>
                                          <p:spTgt spid="19459">
                                            <p:txEl>
                                              <p:pRg st="5" end="5"/>
                                            </p:txEl>
                                          </p:spTgt>
                                        </p:tgtEl>
                                      </p:cBhvr>
                                    </p:animEffect>
                                    <p:anim calcmode="lin" valueType="num">
                                      <p:cBhvr>
                                        <p:cTn id="37"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9459">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459">
                                            <p:txEl>
                                              <p:pRg st="6" end="6"/>
                                            </p:txEl>
                                          </p:spTgt>
                                        </p:tgtEl>
                                        <p:attrNameLst>
                                          <p:attrName>style.visibility</p:attrName>
                                        </p:attrNameLst>
                                      </p:cBhvr>
                                      <p:to>
                                        <p:strVal val="visible"/>
                                      </p:to>
                                    </p:set>
                                    <p:animEffect transition="in" filter="fade">
                                      <p:cBhvr>
                                        <p:cTn id="41" dur="1000"/>
                                        <p:tgtEl>
                                          <p:spTgt spid="19459">
                                            <p:txEl>
                                              <p:pRg st="6" end="6"/>
                                            </p:txEl>
                                          </p:spTgt>
                                        </p:tgtEl>
                                      </p:cBhvr>
                                    </p:animEffect>
                                    <p:anim calcmode="lin" valueType="num">
                                      <p:cBhvr>
                                        <p:cTn id="42"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9459">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9459">
                                            <p:txEl>
                                              <p:pRg st="7" end="7"/>
                                            </p:txEl>
                                          </p:spTgt>
                                        </p:tgtEl>
                                        <p:attrNameLst>
                                          <p:attrName>style.visibility</p:attrName>
                                        </p:attrNameLst>
                                      </p:cBhvr>
                                      <p:to>
                                        <p:strVal val="visible"/>
                                      </p:to>
                                    </p:set>
                                    <p:animEffect transition="in" filter="fade">
                                      <p:cBhvr>
                                        <p:cTn id="46" dur="1000"/>
                                        <p:tgtEl>
                                          <p:spTgt spid="19459">
                                            <p:txEl>
                                              <p:pRg st="7" end="7"/>
                                            </p:txEl>
                                          </p:spTgt>
                                        </p:tgtEl>
                                      </p:cBhvr>
                                    </p:animEffect>
                                    <p:anim calcmode="lin" valueType="num">
                                      <p:cBhvr>
                                        <p:cTn id="47" dur="10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945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Manuel Garcia II (1805-1906)</a:t>
            </a:r>
          </a:p>
        </p:txBody>
      </p:sp>
      <p:sp>
        <p:nvSpPr>
          <p:cNvPr id="18435" name="Rectangle 3"/>
          <p:cNvSpPr>
            <a:spLocks noGrp="1" noChangeArrowheads="1"/>
          </p:cNvSpPr>
          <p:nvPr>
            <p:ph idx="1"/>
          </p:nvPr>
        </p:nvSpPr>
        <p:spPr/>
        <p:txBody>
          <a:bodyPr/>
          <a:lstStyle/>
          <a:p>
            <a:pPr eaLnBrk="1" hangingPunct="1"/>
            <a:r>
              <a:rPr lang="en-US" sz="3200" dirty="0" smtClean="0"/>
              <a:t>…the human voice is, in the largest sense, composed of the different registers:</a:t>
            </a:r>
          </a:p>
          <a:p>
            <a:pPr eaLnBrk="1" hangingPunct="1">
              <a:buFont typeface="Wingdings" pitchFamily="2" charset="2"/>
              <a:buNone/>
            </a:pPr>
            <a:r>
              <a:rPr lang="en-US" sz="3200" dirty="0" smtClean="0"/>
              <a:t>			Chest</a:t>
            </a:r>
            <a:br>
              <a:rPr lang="en-US" sz="3200" dirty="0" smtClean="0"/>
            </a:br>
            <a:r>
              <a:rPr lang="en-US" sz="3200" dirty="0" smtClean="0"/>
              <a:t>		Falsetto-head</a:t>
            </a:r>
          </a:p>
          <a:p>
            <a:pPr eaLnBrk="1" hangingPunct="1">
              <a:buFont typeface="Wingdings" pitchFamily="2" charset="2"/>
              <a:buNone/>
            </a:pPr>
            <a:r>
              <a:rPr lang="en-US" sz="3200" dirty="0" smtClean="0"/>
              <a:t>And two timbres:</a:t>
            </a:r>
          </a:p>
          <a:p>
            <a:pPr eaLnBrk="1" hangingPunct="1">
              <a:buFont typeface="Wingdings" pitchFamily="2" charset="2"/>
              <a:buNone/>
            </a:pPr>
            <a:r>
              <a:rPr lang="en-US" sz="3200" dirty="0" smtClean="0"/>
              <a:t>			Clear timbre</a:t>
            </a:r>
          </a:p>
          <a:p>
            <a:pPr eaLnBrk="1" hangingPunct="1">
              <a:buFont typeface="Wingdings" pitchFamily="2" charset="2"/>
              <a:buNone/>
            </a:pPr>
            <a:r>
              <a:rPr lang="en-US" sz="3200" dirty="0" smtClean="0"/>
              <a:t>			</a:t>
            </a:r>
            <a:r>
              <a:rPr lang="en-US" sz="3200" dirty="0" err="1" smtClean="0"/>
              <a:t>Sombre</a:t>
            </a:r>
            <a:r>
              <a:rPr lang="en-US" sz="3200" dirty="0" smtClean="0"/>
              <a:t> timbre</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Manuel Garcia II (1805-1906)</a:t>
            </a:r>
          </a:p>
        </p:txBody>
      </p:sp>
      <p:sp>
        <p:nvSpPr>
          <p:cNvPr id="19459" name="Rectangle 3"/>
          <p:cNvSpPr>
            <a:spLocks noGrp="1" noChangeArrowheads="1"/>
          </p:cNvSpPr>
          <p:nvPr>
            <p:ph idx="1"/>
          </p:nvPr>
        </p:nvSpPr>
        <p:spPr/>
        <p:txBody>
          <a:bodyPr/>
          <a:lstStyle/>
          <a:p>
            <a:pPr eaLnBrk="1" hangingPunct="1"/>
            <a:r>
              <a:rPr lang="en-US" sz="3200" dirty="0" smtClean="0"/>
              <a:t>“When the larynx produces a tone, the pharynx takes possession of it as soon as it is emitted and modifies it. </a:t>
            </a:r>
            <a:r>
              <a:rPr lang="en-US" sz="3200" i="1" dirty="0" err="1" smtClean="0"/>
              <a:t>Mémoire</a:t>
            </a:r>
            <a:r>
              <a:rPr lang="en-US" sz="3200" i="1" dirty="0" smtClean="0"/>
              <a:t> </a:t>
            </a:r>
            <a:r>
              <a:rPr lang="en-US" sz="3200" i="1" dirty="0" err="1" smtClean="0"/>
              <a:t>sur</a:t>
            </a:r>
            <a:r>
              <a:rPr lang="en-US" sz="3200" i="1" dirty="0" smtClean="0"/>
              <a:t> la voix </a:t>
            </a:r>
            <a:r>
              <a:rPr lang="en-US" sz="3200" i="1" dirty="0" err="1" smtClean="0"/>
              <a:t>humaine</a:t>
            </a:r>
            <a:r>
              <a:rPr lang="en-US" sz="3200" i="1" dirty="0" smtClean="0"/>
              <a:t>, </a:t>
            </a:r>
            <a:r>
              <a:rPr lang="en-US" sz="3200" dirty="0" smtClean="0"/>
              <a:t>1840</a:t>
            </a:r>
          </a:p>
          <a:p>
            <a:pPr lvl="1" eaLnBrk="1" hangingPunct="1"/>
            <a:r>
              <a:rPr lang="en-US" sz="3200" dirty="0" smtClean="0"/>
              <a:t>Clear timbre</a:t>
            </a:r>
          </a:p>
          <a:p>
            <a:pPr lvl="2" eaLnBrk="1" hangingPunct="1"/>
            <a:r>
              <a:rPr lang="en-US" sz="3200" dirty="0" smtClean="0"/>
              <a:t>Offers brilliance and can allow power </a:t>
            </a:r>
          </a:p>
          <a:p>
            <a:pPr lvl="2" eaLnBrk="1" hangingPunct="1"/>
            <a:r>
              <a:rPr lang="en-US" sz="3200" dirty="0" smtClean="0"/>
              <a:t>Carried to exaggeration makes the voice shrill and yelping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Manuel Garcia II (1805-1906)</a:t>
            </a:r>
          </a:p>
        </p:txBody>
      </p:sp>
      <p:sp>
        <p:nvSpPr>
          <p:cNvPr id="20483" name="Rectangle 3"/>
          <p:cNvSpPr>
            <a:spLocks noGrp="1" noChangeArrowheads="1"/>
          </p:cNvSpPr>
          <p:nvPr>
            <p:ph idx="1"/>
          </p:nvPr>
        </p:nvSpPr>
        <p:spPr/>
        <p:txBody>
          <a:bodyPr/>
          <a:lstStyle/>
          <a:p>
            <a:pPr eaLnBrk="1" hangingPunct="1"/>
            <a:r>
              <a:rPr lang="en-US" sz="3200" dirty="0" smtClean="0"/>
              <a:t>“When the larynx produces a tone, the pharynx takes possession of it as soon as it is emitted and modifies it. </a:t>
            </a:r>
            <a:r>
              <a:rPr lang="en-US" sz="3200" i="1" dirty="0" err="1" smtClean="0"/>
              <a:t>Mémoire</a:t>
            </a:r>
            <a:r>
              <a:rPr lang="en-US" sz="3200" i="1" dirty="0" smtClean="0"/>
              <a:t> </a:t>
            </a:r>
            <a:r>
              <a:rPr lang="en-US" sz="3200" i="1" dirty="0" err="1" smtClean="0"/>
              <a:t>sur</a:t>
            </a:r>
            <a:r>
              <a:rPr lang="en-US" sz="3200" i="1" dirty="0" smtClean="0"/>
              <a:t> la voix </a:t>
            </a:r>
            <a:r>
              <a:rPr lang="en-US" sz="3200" i="1" dirty="0" err="1" smtClean="0"/>
              <a:t>humaine</a:t>
            </a:r>
            <a:r>
              <a:rPr lang="en-US" sz="3200" i="1" dirty="0" smtClean="0"/>
              <a:t>, </a:t>
            </a:r>
            <a:r>
              <a:rPr lang="en-US" sz="3200" dirty="0" smtClean="0"/>
              <a:t>1840</a:t>
            </a:r>
          </a:p>
          <a:p>
            <a:pPr lvl="1" eaLnBrk="1" hangingPunct="1"/>
            <a:r>
              <a:rPr lang="en-US" sz="3200" dirty="0" err="1" smtClean="0"/>
              <a:t>Sombre</a:t>
            </a:r>
            <a:r>
              <a:rPr lang="en-US" sz="3200" dirty="0" smtClean="0"/>
              <a:t> timbre</a:t>
            </a:r>
          </a:p>
          <a:p>
            <a:pPr lvl="2" eaLnBrk="1" hangingPunct="1"/>
            <a:r>
              <a:rPr lang="en-US" sz="3200" dirty="0" smtClean="0"/>
              <a:t>Gives the voice roundness</a:t>
            </a:r>
          </a:p>
          <a:p>
            <a:pPr lvl="2" eaLnBrk="1" hangingPunct="1"/>
            <a:r>
              <a:rPr lang="en-US" sz="3200" dirty="0" smtClean="0"/>
              <a:t>Penetration</a:t>
            </a:r>
          </a:p>
          <a:p>
            <a:pPr lvl="2" eaLnBrk="1" hangingPunct="1"/>
            <a:r>
              <a:rPr lang="en-US" sz="3200" dirty="0" smtClean="0"/>
              <a:t>Modifies the falsetto into the ‘head’ register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Manuel Garcia II (1805-1906)</a:t>
            </a:r>
          </a:p>
        </p:txBody>
      </p:sp>
      <p:sp>
        <p:nvSpPr>
          <p:cNvPr id="21507" name="Rectangle 3"/>
          <p:cNvSpPr>
            <a:spLocks noGrp="1" noChangeArrowheads="1"/>
          </p:cNvSpPr>
          <p:nvPr>
            <p:ph idx="1"/>
          </p:nvPr>
        </p:nvSpPr>
        <p:spPr/>
        <p:txBody>
          <a:bodyPr/>
          <a:lstStyle/>
          <a:p>
            <a:pPr eaLnBrk="1" hangingPunct="1"/>
            <a:r>
              <a:rPr lang="en-US" sz="3200" dirty="0" err="1" smtClean="0"/>
              <a:t>Sombre</a:t>
            </a:r>
            <a:r>
              <a:rPr lang="en-US" sz="3200" dirty="0" smtClean="0"/>
              <a:t> timbre</a:t>
            </a:r>
          </a:p>
          <a:p>
            <a:pPr lvl="1" eaLnBrk="1" hangingPunct="1"/>
            <a:r>
              <a:rPr lang="en-US" sz="3200" dirty="0" smtClean="0"/>
              <a:t>AKA </a:t>
            </a:r>
            <a:r>
              <a:rPr lang="en-US" sz="3200" i="1" dirty="0" smtClean="0"/>
              <a:t>voce chiusa</a:t>
            </a:r>
            <a:r>
              <a:rPr lang="en-US" sz="3200" dirty="0" smtClean="0"/>
              <a:t>, </a:t>
            </a:r>
            <a:r>
              <a:rPr lang="en-US" sz="3200" i="1" dirty="0" smtClean="0"/>
              <a:t>voix sombrée ou couverte, </a:t>
            </a:r>
            <a:r>
              <a:rPr lang="en-US" sz="3200" dirty="0" smtClean="0"/>
              <a:t>closed timbre</a:t>
            </a:r>
          </a:p>
          <a:p>
            <a:pPr eaLnBrk="1" hangingPunct="1"/>
            <a:r>
              <a:rPr lang="en-US" sz="3200" dirty="0" smtClean="0"/>
              <a:t>Timbres result of the shape of the pharynx</a:t>
            </a:r>
          </a:p>
          <a:p>
            <a:pPr lvl="1" eaLnBrk="1" hangingPunct="1"/>
            <a:r>
              <a:rPr lang="en-US" sz="3200" dirty="0" smtClean="0"/>
              <a:t>If the larynx rises – clear timbre</a:t>
            </a:r>
          </a:p>
          <a:p>
            <a:pPr lvl="1" eaLnBrk="1" hangingPunct="1"/>
            <a:r>
              <a:rPr lang="en-US" sz="3200" dirty="0" smtClean="0"/>
              <a:t>If the larynx remains low – </a:t>
            </a:r>
            <a:r>
              <a:rPr lang="en-US" sz="3200" dirty="0" err="1" smtClean="0"/>
              <a:t>sombre</a:t>
            </a:r>
            <a:r>
              <a:rPr lang="en-US" sz="3200" dirty="0" smtClean="0"/>
              <a:t> timbre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i="1" smtClean="0"/>
              <a:t>Changing Traditions</a:t>
            </a:r>
          </a:p>
        </p:txBody>
      </p:sp>
      <p:sp>
        <p:nvSpPr>
          <p:cNvPr id="15363" name="Rectangle 3"/>
          <p:cNvSpPr>
            <a:spLocks noGrp="1" noChangeArrowheads="1"/>
          </p:cNvSpPr>
          <p:nvPr>
            <p:ph type="body" sz="half" idx="1"/>
          </p:nvPr>
        </p:nvSpPr>
        <p:spPr/>
        <p:txBody>
          <a:bodyPr/>
          <a:lstStyle/>
          <a:p>
            <a:pPr eaLnBrk="1" hangingPunct="1"/>
            <a:r>
              <a:rPr lang="en-US" sz="2800" smtClean="0"/>
              <a:t>Gilbert-Louis Duprez (1806-96)</a:t>
            </a:r>
            <a:r>
              <a:rPr lang="en-US" sz="2800" i="1" smtClean="0"/>
              <a:t> </a:t>
            </a:r>
          </a:p>
          <a:p>
            <a:pPr lvl="1" eaLnBrk="1" hangingPunct="1"/>
            <a:r>
              <a:rPr lang="en-US" smtClean="0"/>
              <a:t>1837 – Paris</a:t>
            </a:r>
          </a:p>
          <a:p>
            <a:pPr lvl="1" eaLnBrk="1" hangingPunct="1"/>
            <a:r>
              <a:rPr lang="en-US" smtClean="0"/>
              <a:t>Replaced Nourrit as Arnold in Rossini’s </a:t>
            </a:r>
            <a:r>
              <a:rPr lang="en-US" u="sng" smtClean="0"/>
              <a:t>Guilliame Tell</a:t>
            </a:r>
            <a:endParaRPr lang="en-US" smtClean="0"/>
          </a:p>
          <a:p>
            <a:pPr lvl="1" eaLnBrk="1" hangingPunct="1"/>
            <a:r>
              <a:rPr lang="en-US" i="1" smtClean="0"/>
              <a:t>Do di petto</a:t>
            </a:r>
            <a:endParaRPr lang="en-US" smtClean="0"/>
          </a:p>
          <a:p>
            <a:pPr lvl="1" eaLnBrk="1" hangingPunct="1"/>
            <a:r>
              <a:rPr lang="en-US" smtClean="0"/>
              <a:t>Learned the technique in Italy</a:t>
            </a:r>
          </a:p>
        </p:txBody>
      </p:sp>
      <p:pic>
        <p:nvPicPr>
          <p:cNvPr id="22532" name="Picture 4" descr="Duprez"/>
          <p:cNvPicPr>
            <a:picLocks noGrp="1" noChangeAspect="1" noChangeArrowheads="1"/>
          </p:cNvPicPr>
          <p:nvPr>
            <p:ph sz="half" idx="2"/>
          </p:nvPr>
        </p:nvPicPr>
        <p:blipFill>
          <a:blip r:embed="rId2" cstate="print"/>
          <a:srcRect/>
          <a:stretch>
            <a:fillRect/>
          </a:stretch>
        </p:blipFill>
        <p:spPr>
          <a:xfrm>
            <a:off x="4572000" y="1524000"/>
            <a:ext cx="3151188" cy="4211638"/>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fade">
                                      <p:cBhvr>
                                        <p:cTn id="35" dur="1000"/>
                                        <p:tgtEl>
                                          <p:spTgt spid="15363">
                                            <p:txEl>
                                              <p:pRg st="4" end="4"/>
                                            </p:txEl>
                                          </p:spTgt>
                                        </p:tgtEl>
                                      </p:cBhvr>
                                    </p:animEffect>
                                    <p:anim calcmode="lin" valueType="num">
                                      <p:cBhvr>
                                        <p:cTn id="36"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New expectations</a:t>
            </a:r>
          </a:p>
        </p:txBody>
      </p:sp>
      <p:sp>
        <p:nvSpPr>
          <p:cNvPr id="23555" name="Rectangle 3"/>
          <p:cNvSpPr>
            <a:spLocks noGrp="1" noChangeArrowheads="1"/>
          </p:cNvSpPr>
          <p:nvPr>
            <p:ph idx="1"/>
          </p:nvPr>
        </p:nvSpPr>
        <p:spPr/>
        <p:txBody>
          <a:bodyPr/>
          <a:lstStyle/>
          <a:p>
            <a:pPr eaLnBrk="1" hangingPunct="1">
              <a:buFont typeface="Wingdings" pitchFamily="2" charset="2"/>
              <a:buNone/>
            </a:pPr>
            <a:r>
              <a:rPr lang="en-US" dirty="0" smtClean="0"/>
              <a:t>		</a:t>
            </a:r>
            <a:r>
              <a:rPr lang="en-US" sz="3200" dirty="0" smtClean="0"/>
              <a:t>“After Duprez, the </a:t>
            </a:r>
            <a:r>
              <a:rPr lang="en-US" sz="3200" i="1" dirty="0" err="1" smtClean="0"/>
              <a:t>ut</a:t>
            </a:r>
            <a:r>
              <a:rPr lang="en-US" sz="3200" i="1" dirty="0" smtClean="0"/>
              <a:t> de </a:t>
            </a:r>
            <a:r>
              <a:rPr lang="en-US" sz="3200" i="1" dirty="0" err="1" smtClean="0"/>
              <a:t>poitrine</a:t>
            </a:r>
            <a:r>
              <a:rPr lang="en-US" sz="3200" dirty="0" smtClean="0"/>
              <a:t> became a requirement for the Romantic tenor high C, then or now, for the success or failure of tenors.”  Stark: </a:t>
            </a:r>
            <a:r>
              <a:rPr lang="en-US" sz="3200" u="sng" dirty="0" smtClean="0"/>
              <a:t>Bel Canto: A History of Vocal Pedagogy</a:t>
            </a:r>
            <a:endParaRPr lang="en-US" sz="3200" dirty="0" smtClean="0"/>
          </a:p>
          <a:p>
            <a:pPr lvl="1" eaLnBrk="1" hangingPunct="1">
              <a:buFont typeface="Wingdings" pitchFamily="2" charset="2"/>
              <a:buNone/>
            </a:pPr>
            <a:endParaRPr lang="en-US" sz="32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i="1" smtClean="0"/>
              <a:t>Voix Sombrée!</a:t>
            </a:r>
          </a:p>
        </p:txBody>
      </p:sp>
      <p:sp>
        <p:nvSpPr>
          <p:cNvPr id="20483" name="Rectangle 3"/>
          <p:cNvSpPr>
            <a:spLocks noGrp="1" noChangeArrowheads="1"/>
          </p:cNvSpPr>
          <p:nvPr>
            <p:ph idx="1"/>
          </p:nvPr>
        </p:nvSpPr>
        <p:spPr/>
        <p:txBody>
          <a:bodyPr/>
          <a:lstStyle/>
          <a:p>
            <a:pPr eaLnBrk="1" hangingPunct="1">
              <a:lnSpc>
                <a:spcPct val="90000"/>
              </a:lnSpc>
            </a:pPr>
            <a:r>
              <a:rPr lang="en-US" sz="2800" dirty="0" smtClean="0"/>
              <a:t>June, 1840 – Diday and </a:t>
            </a:r>
            <a:r>
              <a:rPr lang="en-US" sz="2800" dirty="0" err="1" smtClean="0"/>
              <a:t>Pétrequin</a:t>
            </a:r>
            <a:r>
              <a:rPr lang="en-US" sz="2800" dirty="0" smtClean="0"/>
              <a:t> reported to the Académie des Sciences on the subject of timbre and laryngeal position as related to </a:t>
            </a:r>
            <a:r>
              <a:rPr lang="en-US" sz="2800" dirty="0" err="1" smtClean="0"/>
              <a:t>Duprez’s</a:t>
            </a:r>
            <a:r>
              <a:rPr lang="en-US" sz="2800" dirty="0" smtClean="0"/>
              <a:t> </a:t>
            </a:r>
            <a:r>
              <a:rPr lang="en-US" sz="2800" i="1" dirty="0" smtClean="0"/>
              <a:t>do di petto</a:t>
            </a:r>
            <a:r>
              <a:rPr lang="en-US" sz="2800" dirty="0" smtClean="0"/>
              <a:t>.</a:t>
            </a:r>
          </a:p>
          <a:p>
            <a:pPr lvl="1" eaLnBrk="1" hangingPunct="1">
              <a:lnSpc>
                <a:spcPct val="90000"/>
              </a:lnSpc>
            </a:pPr>
            <a:r>
              <a:rPr lang="en-US" i="1" dirty="0" smtClean="0"/>
              <a:t>Voix sombrée ou couverte </a:t>
            </a:r>
            <a:r>
              <a:rPr lang="en-US" dirty="0" smtClean="0"/>
              <a:t>(dark and covered)</a:t>
            </a:r>
          </a:p>
          <a:p>
            <a:pPr eaLnBrk="1" hangingPunct="1">
              <a:lnSpc>
                <a:spcPct val="90000"/>
              </a:lnSpc>
            </a:pPr>
            <a:r>
              <a:rPr lang="en-US" sz="2800" dirty="0" smtClean="0"/>
              <a:t>November, 1840 – Garcia presented his theories to the academy</a:t>
            </a:r>
          </a:p>
          <a:p>
            <a:pPr lvl="1" eaLnBrk="1" hangingPunct="1">
              <a:lnSpc>
                <a:spcPct val="90000"/>
              </a:lnSpc>
            </a:pPr>
            <a:r>
              <a:rPr lang="en-US" sz="2800" dirty="0" smtClean="0"/>
              <a:t>Garcia claimed to have been teaching the lowered laryngeal posture and ‘covered tone’ since 1832.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i="1" dirty="0" smtClean="0"/>
              <a:t>Voce chiusa</a:t>
            </a:r>
          </a:p>
        </p:txBody>
      </p:sp>
      <p:sp>
        <p:nvSpPr>
          <p:cNvPr id="12" name="Text Placeholder 11"/>
          <p:cNvSpPr>
            <a:spLocks noGrp="1"/>
          </p:cNvSpPr>
          <p:nvPr>
            <p:ph type="body" idx="1"/>
          </p:nvPr>
        </p:nvSpPr>
        <p:spPr/>
        <p:txBody>
          <a:bodyPr/>
          <a:lstStyle/>
          <a:p>
            <a:r>
              <a:rPr lang="en-US" dirty="0" smtClean="0"/>
              <a:t>It’s everywhere…</a:t>
            </a:r>
            <a:endParaRPr lang="en-US" dirty="0"/>
          </a:p>
        </p:txBody>
      </p:sp>
      <p:pic>
        <p:nvPicPr>
          <p:cNvPr id="9" name="Terfel.WAV">
            <a:hlinkClick r:id="" action="ppaction://media"/>
          </p:cNvPr>
          <p:cNvPicPr>
            <a:picLocks noGrp="1" noRot="1" noChangeAspect="1"/>
          </p:cNvPicPr>
          <p:nvPr>
            <p:ph sz="quarter" idx="2"/>
            <a:audioFile r:link="rId1"/>
          </p:nvPr>
        </p:nvPicPr>
        <p:blipFill>
          <a:blip r:embed="rId4" cstate="print"/>
          <a:stretch>
            <a:fillRect/>
          </a:stretch>
        </p:blipFill>
        <p:spPr>
          <a:xfrm>
            <a:off x="6324600" y="4876800"/>
            <a:ext cx="304800" cy="304800"/>
          </a:xfrm>
        </p:spPr>
      </p:pic>
      <p:pic>
        <p:nvPicPr>
          <p:cNvPr id="22" name="Content Placeholder 21" descr="Terfel.bmp"/>
          <p:cNvPicPr>
            <a:picLocks noGrp="1" noChangeAspect="1"/>
          </p:cNvPicPr>
          <p:nvPr>
            <p:ph sz="quarter" idx="4"/>
          </p:nvPr>
        </p:nvPicPr>
        <p:blipFill>
          <a:blip r:embed="rId5" cstate="print"/>
          <a:stretch>
            <a:fillRect/>
          </a:stretch>
        </p:blipFill>
        <p:spPr>
          <a:xfrm>
            <a:off x="4876800" y="2743200"/>
            <a:ext cx="2959704" cy="1942306"/>
          </a:xfrm>
        </p:spPr>
      </p:pic>
      <p:pic>
        <p:nvPicPr>
          <p:cNvPr id="11" name="02 La Ebben- ... Ne andrò lontana [LA Wally].wav">
            <a:hlinkClick r:id="" action="ppaction://media"/>
          </p:cNvPr>
          <p:cNvPicPr>
            <a:picLocks noRot="1" noChangeAspect="1"/>
          </p:cNvPicPr>
          <p:nvPr>
            <a:audioFile r:link="rId2"/>
          </p:nvPr>
        </p:nvPicPr>
        <p:blipFill>
          <a:blip r:embed="rId6" cstate="print"/>
          <a:stretch>
            <a:fillRect/>
          </a:stretch>
        </p:blipFill>
        <p:spPr>
          <a:xfrm>
            <a:off x="2057400" y="6096000"/>
            <a:ext cx="304800" cy="304800"/>
          </a:xfrm>
          <a:prstGeom prst="rect">
            <a:avLst/>
          </a:prstGeom>
        </p:spPr>
      </p:pic>
      <p:pic>
        <p:nvPicPr>
          <p:cNvPr id="20482" name="Picture 2" descr="Renee-Fleming-dr08.jpg">
            <a:hlinkClick r:id="rId7"/>
          </p:cNvPr>
          <p:cNvPicPr>
            <a:picLocks noChangeAspect="1" noChangeArrowheads="1"/>
          </p:cNvPicPr>
          <p:nvPr/>
        </p:nvPicPr>
        <p:blipFill>
          <a:blip r:embed="rId8" cstate="print"/>
          <a:srcRect/>
          <a:stretch>
            <a:fillRect/>
          </a:stretch>
        </p:blipFill>
        <p:spPr bwMode="auto">
          <a:xfrm>
            <a:off x="990600" y="2743200"/>
            <a:ext cx="2580966" cy="3200400"/>
          </a:xfrm>
          <a:prstGeom prst="rect">
            <a:avLst/>
          </a:prstGeom>
          <a:noFill/>
        </p:spPr>
      </p:pic>
      <p:sp>
        <p:nvSpPr>
          <p:cNvPr id="20484" name="AutoShape 4" descr="data:image/jpg;base64,/9j/4AAQSkZJRgABAQAAAQABAAD/2wBDAAkGBwgHBgkIBwgKCgkLDRYPDQwMDRsUFRAWIB0iIiAdHx8kKDQsJCYxJx8fLT0tMTU3Ojo6Iys/RD84QzQ5Ojf/2wBDAQoKCg0MDRoPDxo3JR8lNzc3Nzc3Nzc3Nzc3Nzc3Nzc3Nzc3Nzc3Nzc3Nzc3Nzc3Nzc3Nzc3Nzc3Nzc3Nzc3Nzf/wAARCABUAIADASIAAhEBAxEB/8QAHAAAAQUBAQEAAAAAAAAAAAAABAACBQYHAwEI/8QANRAAAgEDAwIEBAQFBQEAAAAAAQIDAAQRBRIhBjETQVFhInGBkRQyobEHQsHR8BUWI5Lh8f/EABkBAAMBAQEAAAAAAAAAAAAAAAIDBAEFAP/EACERAAICAgICAwEAAAAAAAAAAAABAhEDIRJBBBMiMVFx/9oADAMBAAIRAxEAPwDDs0s15TkUswA7k148Gafz4gIzhDxjOSSB+nerlc6rbx2f4YEAqrMB74oLT7OSLR1nhi8Nu7gqGPrkcH0qvlmnu4l3Eu0gGKmdZH/Bi0jduj592kWXbIiXP2q4RZYA1Rek3jstNtUuGx8JA/7Gr1b3ELqNjbvdea5fH5MvUtINtiQ2POjRkVDveQxjIkHf1pLfs5J3dqfCaiqYqcOTslZB55GcUDKM+dDS6kD+dgAO5zQV11Fpdqh8W6jTHfc3aslJSNiuIRdhthqpayzKwU9h713vuuNM8M/hphMR32Diqxc9TxancIiqVbdjGOf84pDjvQ1Mqv8AETBaIjnHBNVpNTneN4hlt8YDDzbB5H2H6VeOp7SO4AklJCK3cDJHHf6HFUwXVmkg3QI8gG18qO4PBHfyrpeNJetIhz6mFJYM1uk0sTR+gPpjiou6j8OU98E8ZqwKQtjHcCR/Db+R8kfv/maiNVkiklAhyUX+YjBY+tbBvkA0qIOnIQGyQT9abXtVgEvFq90lqLeOfwovNU4B7d/WpbQbCGW+tpjvLM4O5nAYk+g+9VRSQc1P9P6gkOpWkky/kYLv9AeKRONLQcXZql5bSPbQ+EgKxJyAcd+agJV6ils5Z7QTxQQkEqu4E/L1rQtGihnjIdARnHIzRD299CcW1sJF9QwTj07/ANK5cZK7aLknVIzXTZtfW2/FT+M0JcqPGypP37fXFaL0dvvrbxbkSIQccj9qkbSwu3HiX21AOyKxY/ei7RgtxhRhB2FE6ctIK240ys9cWV5CgOmSH4jtZPWqVZ9F6jq0sr3kjREIWjV8qGbyHv8AM1rOrqWcNtztOeRwaBOnm5hVoJjE2MAjt9qxPjLR7fGjLYuk9ShjuGvLe1jAx4SO6ksPXcoBB7nPyonRun5I90stsxkwQp3ZAH9fnV7bpm4kkD3F8WUHsEx/Wi1so7WJgDnHf3rZzb6BUaVXZnWoxsqNE4JIX4sfOs71ayMF6rbcQFwFYDy5/t+lajqjo2ozjdgbccmqh1VGn+3bSXhWkfCkHhj8RP05FO8abToXmgqshtWvxFFFaWjHwkypcDOeaimdjjNeQgIG2OW5IyOxpMeaspLRIA0hSr1Rk08Ecp5o6yfZNGwGcOv7ihEQGjreMYO04byNKm1QcTfNDnKyuD+VqtFrICBzxVG0C5E9nDKDyVVvuBVpt59gHNcdOmdGLtEvcTrHGWY1w01d7newDeY96i5bhrycRIxAT4mbHb0qiap1frWnarNGlnIY0PJVeG9x/wDaNPlI3jo1bU0RINzsPvUTolwpRojIGwxI5/Ssg1zrvVNXQw2niIPPCkAfOrB/DyfUAsk95uPbbuPcedHODXyejEqVWahJIAjc1B6jc7Ec8Y86KkuhJHlT3qA1eclWGe/Ax5UqTs3op1zM0l/OfMiqX1Ldi9/C2UGQbYN4gPbcT/YVcJ2AvJm44Xvj2qiLskubhwfj3nI9Oaq8fVy/CbPLVA8cQhTaTkk5zTWxmipErgyCqlK2SkbTo+9Np0fJqhgndO9HW/BoKMc0bCMVPkDRp3RV5v0uHcSTHlCB6A8foRVzjJaPcWOPaso6P1IWtw1vKcRynI+f+YrUNNuYpYPDznyzXMyqpFmN3FEh4kFtCFEm0tyc+dRuoPpMZH426jRmGNp70aNB0uYCWeEzOD2kdiM/LOK5yWemWpYpptnkjnfEDn61iHKuyAbTunrKEIL2D4xkcjmiYLqytNpjnjKk8bWGKJkt9PL5/wBI01d3dvDDcUJDoei3k+1dNtvDDHJWEDP2om0eaXRJpcxTFhBypGcKeBUPqz7AARk+lTQt7OwytrAsYxztGKqmrXqGVicAL6+lBWwSs61dLbyzZOCwPcVQA7+MXQkHJNSev6kbu9nKHKlsA+1R1qMseK6uDHwjsgzZLYWl0GGHBD+gGc16W3ds/UYr2EASjYNzDknyAqTwlzCrGPcp4JH5lNH610T+0q9Pj702nwo0jhFGSeBTWMO0fJopJAvfJ+VdILURjHdvM0yVQpxS3FMB5PwUl7KhBiyhByDnmrz0b1SssqQ3DYl8+fOs+mxXASNHIGQlWByCKXkwRyKhmLK4s+mrCYyKvOcnFSjWcFwBnOfOsk6E63jnRLTUJAlwuArN2f8A99q0u31OJ4jJDKGyO2eRXOcHB1I6EZKStBB0a2GSoPfkZoWeOK3jPg/AB2FOfVkETGSRRgeZqo651XaW8ErtMpGONp8qxpP6NelsZ1FrUdrGweTGKzLWddeVXSJjlu5zQGva3Pq11JIxKxlvhTPlUSc1fh8ZR3IlyZr0hZLHnkmiIvhXA7nua4oOaLtojI4UfX2qpkk2HWcX/AWA+JzgewHc/tXRZFtotiMWJ7ntTJJvhEUOdgGM+tOhspJTub4V9TXhLILFHaUgMrt5qvFKlWsfL6JOEcE+1R8vLNSpUIpA8nLAGuEg+M/OlSryGxPF4YEEg1M2OuanacQ3cgGOxOaVKhyJNbH4m7CLnqbVprfwHuTsOe3B+9Qc80sxzLIzn3NKlQ4opLSCyN0ccV6QNopUqcIOkaipK3ULagju5OT8qVKsFTJLTYIyrORkjtXeYnPsPKlSrwo//9k=">
            <a:hlinkClick r:id="rId9"/>
          </p:cNvPr>
          <p:cNvSpPr>
            <a:spLocks noChangeAspect="1" noChangeArrowheads="1"/>
          </p:cNvSpPr>
          <p:nvPr/>
        </p:nvSpPr>
        <p:spPr bwMode="auto">
          <a:xfrm>
            <a:off x="155575" y="-381000"/>
            <a:ext cx="1219200" cy="800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data:image/jpg;base64,/9j/4AAQSkZJRgABAQAAAQABAAD/2wBDAAkGBwgHBgkIBwgKCgkLDRYPDQwMDRsUFRAWIB0iIiAdHx8kKDQsJCYxJx8fLT0tMTU3Ojo6Iys/RD84QzQ5Ojf/2wBDAQoKCg0MDRoPDxo3JR8lNzc3Nzc3Nzc3Nzc3Nzc3Nzc3Nzc3Nzc3Nzc3Nzc3Nzc3Nzc3Nzc3Nzc3Nzc3Nzc3Nzf/wAARCABUAIADASIAAhEBAxEB/8QAHAAAAQUBAQEAAAAAAAAAAAAABAACBQYHAwEI/8QANRAAAgEDAwIEBAQFBQEAAAAAAQIDAAQRBRIhBjETQVFhInGBkRQyobEHQsHR8BUWI5Lh8f/EABkBAAMBAQEAAAAAAAAAAAAAAAIDBAEFAP/EACERAAICAgICAwEAAAAAAAAAAAABAhEDIRJBBBMiMVFx/9oADAMBAAIRAxEAPwDDs0s15TkUswA7k148Gafz4gIzhDxjOSSB+nerlc6rbx2f4YEAqrMB74oLT7OSLR1nhi8Nu7gqGPrkcH0qvlmnu4l3Eu0gGKmdZH/Bi0jduj592kWXbIiXP2q4RZYA1Rek3jstNtUuGx8JA/7Gr1b3ELqNjbvdea5fH5MvUtINtiQ2POjRkVDveQxjIkHf1pLfs5J3dqfCaiqYqcOTslZB55GcUDKM+dDS6kD+dgAO5zQV11Fpdqh8W6jTHfc3aslJSNiuIRdhthqpayzKwU9h713vuuNM8M/hphMR32Diqxc9TxancIiqVbdjGOf84pDjvQ1Mqv8AETBaIjnHBNVpNTneN4hlt8YDDzbB5H2H6VeOp7SO4AklJCK3cDJHHf6HFUwXVmkg3QI8gG18qO4PBHfyrpeNJetIhz6mFJYM1uk0sTR+gPpjiou6j8OU98E8ZqwKQtjHcCR/Db+R8kfv/maiNVkiklAhyUX+YjBY+tbBvkA0qIOnIQGyQT9abXtVgEvFq90lqLeOfwovNU4B7d/WpbQbCGW+tpjvLM4O5nAYk+g+9VRSQc1P9P6gkOpWkky/kYLv9AeKRONLQcXZql5bSPbQ+EgKxJyAcd+agJV6ils5Z7QTxQQkEqu4E/L1rQtGihnjIdARnHIzRD299CcW1sJF9QwTj07/ANK5cZK7aLknVIzXTZtfW2/FT+M0JcqPGypP37fXFaL0dvvrbxbkSIQccj9qkbSwu3HiX21AOyKxY/ei7RgtxhRhB2FE6ctIK240ys9cWV5CgOmSH4jtZPWqVZ9F6jq0sr3kjREIWjV8qGbyHv8AM1rOrqWcNtztOeRwaBOnm5hVoJjE2MAjt9qxPjLR7fGjLYuk9ShjuGvLe1jAx4SO6ksPXcoBB7nPyonRun5I90stsxkwQp3ZAH9fnV7bpm4kkD3F8WUHsEx/Wi1so7WJgDnHf3rZzb6BUaVXZnWoxsqNE4JIX4sfOs71ayMF6rbcQFwFYDy5/t+lajqjo2ozjdgbccmqh1VGn+3bSXhWkfCkHhj8RP05FO8abToXmgqshtWvxFFFaWjHwkypcDOeaimdjjNeQgIG2OW5IyOxpMeaspLRIA0hSr1Rk08Ecp5o6yfZNGwGcOv7ihEQGjreMYO04byNKm1QcTfNDnKyuD+VqtFrICBzxVG0C5E9nDKDyVVvuBVpt59gHNcdOmdGLtEvcTrHGWY1w01d7newDeY96i5bhrycRIxAT4mbHb0qiap1frWnarNGlnIY0PJVeG9x/wDaNPlI3jo1bU0RINzsPvUTolwpRojIGwxI5/Ssg1zrvVNXQw2niIPPCkAfOrB/DyfUAsk95uPbbuPcedHODXyejEqVWahJIAjc1B6jc7Ec8Y86KkuhJHlT3qA1eclWGe/Ax5UqTs3op1zM0l/OfMiqX1Ldi9/C2UGQbYN4gPbcT/YVcJ2AvJm44Xvj2qiLskubhwfj3nI9Oaq8fVy/CbPLVA8cQhTaTkk5zTWxmipErgyCqlK2SkbTo+9Np0fJqhgndO9HW/BoKMc0bCMVPkDRp3RV5v0uHcSTHlCB6A8foRVzjJaPcWOPaso6P1IWtw1vKcRynI+f+YrUNNuYpYPDznyzXMyqpFmN3FEh4kFtCFEm0tyc+dRuoPpMZH426jRmGNp70aNB0uYCWeEzOD2kdiM/LOK5yWemWpYpptnkjnfEDn61iHKuyAbTunrKEIL2D4xkcjmiYLqytNpjnjKk8bWGKJkt9PL5/wBI01d3dvDDcUJDoei3k+1dNtvDDHJWEDP2om0eaXRJpcxTFhBypGcKeBUPqz7AARk+lTQt7OwytrAsYxztGKqmrXqGVicAL6+lBWwSs61dLbyzZOCwPcVQA7+MXQkHJNSev6kbu9nKHKlsA+1R1qMseK6uDHwjsgzZLYWl0GGHBD+gGc16W3ds/UYr2EASjYNzDknyAqTwlzCrGPcp4JH5lNH610T+0q9Pj702nwo0jhFGSeBTWMO0fJopJAvfJ+VdILURjHdvM0yVQpxS3FMB5PwUl7KhBiyhByDnmrz0b1SssqQ3DYl8+fOs+mxXASNHIGQlWByCKXkwRyKhmLK4s+mrCYyKvOcnFSjWcFwBnOfOsk6E63jnRLTUJAlwuArN2f8A99q0u31OJ4jJDKGyO2eRXOcHB1I6EZKStBB0a2GSoPfkZoWeOK3jPg/AB2FOfVkETGSRRgeZqo651XaW8ErtMpGONp8qxpP6NelsZ1FrUdrGweTGKzLWddeVXSJjlu5zQGva3Pq11JIxKxlvhTPlUSc1fh8ZR3IlyZr0hZLHnkmiIvhXA7nua4oOaLtojI4UfX2qpkk2HWcX/AWA+JzgewHc/tXRZFtotiMWJ7ntTJJvhEUOdgGM+tOhspJTub4V9TXhLILFHaUgMrt5qvFKlWsfL6JOEcE+1R8vLNSpUIpA8nLAGuEg+M/OlSryGxPF4YEEg1M2OuanacQ3cgGOxOaVKhyJNbH4m7CLnqbVprfwHuTsOe3B+9Qc80sxzLIzn3NKlQ4opLSCyN0ccV6QNopUqcIOkaipK3ULagju5OT8qVKsFTJLTYIyrORkjtXeYnPsPKlSrwo//9k=">
            <a:hlinkClick r:id="rId9"/>
          </p:cNvPr>
          <p:cNvSpPr>
            <a:spLocks noChangeAspect="1" noChangeArrowheads="1"/>
          </p:cNvSpPr>
          <p:nvPr/>
        </p:nvSpPr>
        <p:spPr bwMode="auto">
          <a:xfrm>
            <a:off x="155575" y="-381000"/>
            <a:ext cx="1219200" cy="800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90" name="AutoShape 10" descr="data:image/jpg;base64,/9j/4AAQSkZJRgABAQAAAQABAAD/2wBDAAkGBwgHBgkIBwgKCgkLDRYPDQwMDRsUFRAWIB0iIiAdHx8kKDQsJCYxJx8fLT0tMTU3Ojo6Iys/RD84QzQ5Ojf/2wBDAQoKCg0MDRoPDxo3JR8lNzc3Nzc3Nzc3Nzc3Nzc3Nzc3Nzc3Nzc3Nzc3Nzc3Nzc3Nzc3Nzc3Nzc3Nzc3Nzc3Nzf/wAARCABUAIADASIAAhEBAxEB/8QAHAAAAQUBAQEAAAAAAAAAAAAABAACBQYHAwEI/8QANRAAAgEDAwIEBAQFBQEAAAAAAQIDAAQRBRIhBjETQVFhInGBkRQyobEHQsHR8BUWI5Lh8f/EABkBAAMBAQEAAAAAAAAAAAAAAAIDBAEFAP/EACERAAICAgICAwEAAAAAAAAAAAABAhEDIRJBBBMiMVFx/9oADAMBAAIRAxEAPwDDs0s15TkUswA7k148Gafz4gIzhDxjOSSB+nerlc6rbx2f4YEAqrMB74oLT7OSLR1nhi8Nu7gqGPrkcH0qvlmnu4l3Eu0gGKmdZH/Bi0jduj592kWXbIiXP2q4RZYA1Rek3jstNtUuGx8JA/7Gr1b3ELqNjbvdea5fH5MvUtINtiQ2POjRkVDveQxjIkHf1pLfs5J3dqfCaiqYqcOTslZB55GcUDKM+dDS6kD+dgAO5zQV11Fpdqh8W6jTHfc3aslJSNiuIRdhthqpayzKwU9h713vuuNM8M/hphMR32Diqxc9TxancIiqVbdjGOf84pDjvQ1Mqv8AETBaIjnHBNVpNTneN4hlt8YDDzbB5H2H6VeOp7SO4AklJCK3cDJHHf6HFUwXVmkg3QI8gG18qO4PBHfyrpeNJetIhz6mFJYM1uk0sTR+gPpjiou6j8OU98E8ZqwKQtjHcCR/Db+R8kfv/maiNVkiklAhyUX+YjBY+tbBvkA0qIOnIQGyQT9abXtVgEvFq90lqLeOfwovNU4B7d/WpbQbCGW+tpjvLM4O5nAYk+g+9VRSQc1P9P6gkOpWkky/kYLv9AeKRONLQcXZql5bSPbQ+EgKxJyAcd+agJV6ils5Z7QTxQQkEqu4E/L1rQtGihnjIdARnHIzRD299CcW1sJF9QwTj07/ANK5cZK7aLknVIzXTZtfW2/FT+M0JcqPGypP37fXFaL0dvvrbxbkSIQccj9qkbSwu3HiX21AOyKxY/ei7RgtxhRhB2FE6ctIK240ys9cWV5CgOmSH4jtZPWqVZ9F6jq0sr3kjREIWjV8qGbyHv8AM1rOrqWcNtztOeRwaBOnm5hVoJjE2MAjt9qxPjLR7fGjLYuk9ShjuGvLe1jAx4SO6ksPXcoBB7nPyonRun5I90stsxkwQp3ZAH9fnV7bpm4kkD3F8WUHsEx/Wi1so7WJgDnHf3rZzb6BUaVXZnWoxsqNE4JIX4sfOs71ayMF6rbcQFwFYDy5/t+lajqjo2ozjdgbccmqh1VGn+3bSXhWkfCkHhj8RP05FO8abToXmgqshtWvxFFFaWjHwkypcDOeaimdjjNeQgIG2OW5IyOxpMeaspLRIA0hSr1Rk08Ecp5o6yfZNGwGcOv7ihEQGjreMYO04byNKm1QcTfNDnKyuD+VqtFrICBzxVG0C5E9nDKDyVVvuBVpt59gHNcdOmdGLtEvcTrHGWY1w01d7newDeY96i5bhrycRIxAT4mbHb0qiap1frWnarNGlnIY0PJVeG9x/wDaNPlI3jo1bU0RINzsPvUTolwpRojIGwxI5/Ssg1zrvVNXQw2niIPPCkAfOrB/DyfUAsk95uPbbuPcedHODXyejEqVWahJIAjc1B6jc7Ec8Y86KkuhJHlT3qA1eclWGe/Ax5UqTs3op1zM0l/OfMiqX1Ldi9/C2UGQbYN4gPbcT/YVcJ2AvJm44Xvj2qiLskubhwfj3nI9Oaq8fVy/CbPLVA8cQhTaTkk5zTWxmipErgyCqlK2SkbTo+9Np0fJqhgndO9HW/BoKMc0bCMVPkDRp3RV5v0uHcSTHlCB6A8foRVzjJaPcWOPaso6P1IWtw1vKcRynI+f+YrUNNuYpYPDznyzXMyqpFmN3FEh4kFtCFEm0tyc+dRuoPpMZH426jRmGNp70aNB0uYCWeEzOD2kdiM/LOK5yWemWpYpptnkjnfEDn61iHKuyAbTunrKEIL2D4xkcjmiYLqytNpjnjKk8bWGKJkt9PL5/wBI01d3dvDDcUJDoei3k+1dNtvDDHJWEDP2om0eaXRJpcxTFhBypGcKeBUPqz7AARk+lTQt7OwytrAsYxztGKqmrXqGVicAL6+lBWwSs61dLbyzZOCwPcVQA7+MXQkHJNSev6kbu9nKHKlsA+1R1qMseK6uDHwjsgzZLYWl0GGHBD+gGc16W3ds/UYr2EASjYNzDknyAqTwlzCrGPcp4JH5lNH610T+0q9Pj702nwo0jhFGSeBTWMO0fJopJAvfJ+VdILURjHdvM0yVQpxS3FMB5PwUl7KhBiyhByDnmrz0b1SssqQ3DYl8+fOs+mxXASNHIGQlWByCKXkwRyKhmLK4s+mrCYyKvOcnFSjWcFwBnOfOsk6E63jnRLTUJAlwuArN2f8A99q0u31OJ4jJDKGyO2eRXOcHB1I6EZKStBB0a2GSoPfkZoWeOK3jPg/AB2FOfVkETGSRRgeZqo651XaW8ErtMpGONp8qxpP6NelsZ1FrUdrGweTGKzLWddeVXSJjlu5zQGva3Pq11JIxKxlvhTPlUSc1fh8ZR3IlyZr0hZLHnkmiIvhXA7nua4oOaLtojI4UfX2qpkk2HWcX/AWA+JzgewHc/tXRZFtotiMWJ7ntTJJvhEUOdgGM+tOhspJTub4V9TXhLILFHaUgMrt5qvFKlWsfL6JOEcE+1R8vLNSpUIpA8nLAGuEg+M/OlSryGxPF4YEEg1M2OuanacQ3cgGOxOaVKhyJNbH4m7CLnqbVprfwHuTsOe3B+9Qc80sxzLIzn3NKlQ4opLSCyN0ccV6QNopUqcIOkaipK3ULagju5OT8qVKsFTJLTYIyrORkjtXeYnPsPKlSrwo//9k=">
            <a:hlinkClick r:id="rId9"/>
          </p:cNvPr>
          <p:cNvSpPr>
            <a:spLocks noChangeAspect="1" noChangeArrowheads="1"/>
          </p:cNvSpPr>
          <p:nvPr/>
        </p:nvSpPr>
        <p:spPr bwMode="auto">
          <a:xfrm>
            <a:off x="155575" y="-381000"/>
            <a:ext cx="1219200" cy="800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8964"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46602" fill="hold"/>
                                        <p:tgtEl>
                                          <p:spTgt spid="11"/>
                                        </p:tgtEl>
                                      </p:cBhvr>
                                    </p:cmd>
                                  </p:childTnLst>
                                </p:cTn>
                              </p:par>
                            </p:childTnLst>
                          </p:cTn>
                        </p:par>
                      </p:childTnLst>
                    </p:cTn>
                  </p:par>
                </p:childTnLst>
              </p:cTn>
              <p:nextCondLst>
                <p:cond evt="onClick" delay="0">
                  <p:tgtEl>
                    <p:spTgt spid="11"/>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i="1" smtClean="0"/>
              <a:t>Voix Sombrée!</a:t>
            </a:r>
          </a:p>
        </p:txBody>
      </p:sp>
      <p:sp>
        <p:nvSpPr>
          <p:cNvPr id="23555" name="Rectangle 3"/>
          <p:cNvSpPr>
            <a:spLocks noGrp="1" noChangeArrowheads="1"/>
          </p:cNvSpPr>
          <p:nvPr>
            <p:ph idx="1"/>
          </p:nvPr>
        </p:nvSpPr>
        <p:spPr/>
        <p:txBody>
          <a:bodyPr/>
          <a:lstStyle/>
          <a:p>
            <a:pPr eaLnBrk="1" hangingPunct="1"/>
            <a:r>
              <a:rPr lang="en-US" sz="3200" dirty="0" smtClean="0"/>
              <a:t>Used for register unification</a:t>
            </a:r>
          </a:p>
          <a:p>
            <a:pPr lvl="1" eaLnBrk="1" hangingPunct="1"/>
            <a:r>
              <a:rPr lang="en-US" sz="3200" dirty="0" smtClean="0"/>
              <a:t>Female chest/middle voice</a:t>
            </a:r>
          </a:p>
          <a:p>
            <a:pPr lvl="1" eaLnBrk="1" hangingPunct="1"/>
            <a:r>
              <a:rPr lang="en-US" sz="3200" dirty="0" smtClean="0"/>
              <a:t>Male high voice “</a:t>
            </a:r>
            <a:r>
              <a:rPr lang="en-US" sz="3200" i="1" dirty="0" smtClean="0"/>
              <a:t>do di petto</a:t>
            </a:r>
            <a:r>
              <a:rPr lang="en-US" sz="3200" dirty="0" smtClean="0"/>
              <a:t>”</a:t>
            </a:r>
          </a:p>
          <a:p>
            <a:pPr eaLnBrk="1" hangingPunct="1"/>
            <a:r>
              <a:rPr lang="en-US" sz="3200" dirty="0" smtClean="0"/>
              <a:t>Long history of teaching this method since Garcia</a:t>
            </a:r>
          </a:p>
          <a:p>
            <a:pPr eaLnBrk="1" hangingPunct="1">
              <a:buFont typeface="Wingdings" pitchFamily="2" charset="2"/>
              <a:buNone/>
            </a:pPr>
            <a:endParaRPr lang="en-US" dirty="0" smtClean="0"/>
          </a:p>
          <a:p>
            <a:pPr eaLnBrk="1" hangingPunct="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1000"/>
                                        <p:tgtEl>
                                          <p:spTgt spid="23555">
                                            <p:txEl>
                                              <p:pRg st="2" end="2"/>
                                            </p:txEl>
                                          </p:spTgt>
                                        </p:tgtEl>
                                      </p:cBhvr>
                                    </p:animEffect>
                                    <p:anim calcmode="lin" valueType="num">
                                      <p:cBhvr>
                                        <p:cTn id="2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1000"/>
                                        <p:tgtEl>
                                          <p:spTgt spid="23555">
                                            <p:txEl>
                                              <p:pRg st="3" end="3"/>
                                            </p:txEl>
                                          </p:spTgt>
                                        </p:tgtEl>
                                      </p:cBhvr>
                                    </p:animEffect>
                                    <p:anim calcmode="lin" valueType="num">
                                      <p:cBhvr>
                                        <p:cTn id="29"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i="1" smtClean="0"/>
              <a:t>Voix Sombrée!</a:t>
            </a:r>
          </a:p>
        </p:txBody>
      </p:sp>
      <p:sp>
        <p:nvSpPr>
          <p:cNvPr id="26627" name="Rectangle 3"/>
          <p:cNvSpPr>
            <a:spLocks noGrp="1" noChangeArrowheads="1"/>
          </p:cNvSpPr>
          <p:nvPr>
            <p:ph idx="1"/>
          </p:nvPr>
        </p:nvSpPr>
        <p:spPr/>
        <p:txBody>
          <a:bodyPr/>
          <a:lstStyle/>
          <a:p>
            <a:pPr eaLnBrk="1" hangingPunct="1"/>
            <a:r>
              <a:rPr lang="en-US" sz="3200" dirty="0" smtClean="0"/>
              <a:t>Attention to the laryngeal posture is controversial</a:t>
            </a:r>
          </a:p>
          <a:p>
            <a:pPr lvl="1" eaLnBrk="1" hangingPunct="1"/>
            <a:r>
              <a:rPr lang="en-US" sz="3000" dirty="0" smtClean="0"/>
              <a:t>‘local effort’!</a:t>
            </a:r>
          </a:p>
          <a:p>
            <a:pPr lvl="1" eaLnBrk="1" hangingPunct="1"/>
            <a:r>
              <a:rPr lang="en-US" sz="3000" dirty="0" smtClean="0"/>
              <a:t>‘localized focus’!  It’s not ‘natural’!</a:t>
            </a:r>
          </a:p>
          <a:p>
            <a:pPr eaLnBrk="1" hangingPunct="1"/>
            <a:r>
              <a:rPr lang="en-US" sz="3200" dirty="0" smtClean="0"/>
              <a:t>Vowel color can be utilized: [o], [u] without mention of the larynx</a:t>
            </a:r>
          </a:p>
          <a:p>
            <a:pPr eaLnBrk="1" hangingPunct="1"/>
            <a:r>
              <a:rPr lang="en-US" sz="3200" dirty="0" smtClean="0"/>
              <a:t>Source of much of the controversy throughout history</a:t>
            </a:r>
          </a:p>
          <a:p>
            <a:pPr eaLnBrk="1" hangingPunct="1"/>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i="1" smtClean="0"/>
              <a:t>Voix Sombrée!</a:t>
            </a:r>
          </a:p>
        </p:txBody>
      </p:sp>
      <p:sp>
        <p:nvSpPr>
          <p:cNvPr id="27651" name="Rectangle 3"/>
          <p:cNvSpPr>
            <a:spLocks noGrp="1" noChangeArrowheads="1"/>
          </p:cNvSpPr>
          <p:nvPr>
            <p:ph idx="1"/>
          </p:nvPr>
        </p:nvSpPr>
        <p:spPr/>
        <p:txBody>
          <a:bodyPr/>
          <a:lstStyle/>
          <a:p>
            <a:pPr eaLnBrk="1" hangingPunct="1"/>
            <a:r>
              <a:rPr lang="en-US" sz="3200" dirty="0" smtClean="0"/>
              <a:t>Responsible for the absence of ‘big voices’</a:t>
            </a:r>
          </a:p>
          <a:p>
            <a:pPr eaLnBrk="1" hangingPunct="1"/>
            <a:r>
              <a:rPr lang="en-US" sz="3200" dirty="0" smtClean="0"/>
              <a:t>Secret to ‘free’ singing</a:t>
            </a:r>
          </a:p>
          <a:p>
            <a:pPr eaLnBrk="1" hangingPunct="1"/>
            <a:r>
              <a:rPr lang="en-US" sz="3200" dirty="0" smtClean="0"/>
              <a:t>It is counterintuitive that to lead your students to sing bright you have to teach dark… BUT IT IS TRUE!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varotti about covered sound.wmv">
            <a:hlinkClick r:id="" action="ppaction://media"/>
          </p:cNvPr>
          <p:cNvPicPr>
            <a:picLocks noRot="1" noChangeAspect="1"/>
          </p:cNvPicPr>
          <p:nvPr>
            <a:videoFile r:link="rId1"/>
          </p:nvPr>
        </p:nvPicPr>
        <p:blipFill>
          <a:blip r:embed="rId3" cstate="print"/>
          <a:stretch>
            <a:fillRect/>
          </a:stretch>
        </p:blipFill>
        <p:spPr>
          <a:xfrm>
            <a:off x="406400" y="304800"/>
            <a:ext cx="8204200" cy="61531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7086600" cy="1162050"/>
          </a:xfrm>
        </p:spPr>
        <p:txBody>
          <a:bodyPr/>
          <a:lstStyle/>
          <a:p>
            <a:r>
              <a:rPr lang="en-US" sz="4800" dirty="0" smtClean="0"/>
              <a:t>Jonathan Yarrington, tenor</a:t>
            </a:r>
            <a:endParaRPr lang="en-US" sz="4800" dirty="0"/>
          </a:p>
        </p:txBody>
      </p:sp>
      <p:sp>
        <p:nvSpPr>
          <p:cNvPr id="8" name="Text Placeholder 7"/>
          <p:cNvSpPr>
            <a:spLocks noGrp="1"/>
          </p:cNvSpPr>
          <p:nvPr>
            <p:ph type="body" idx="2"/>
          </p:nvPr>
        </p:nvSpPr>
        <p:spPr/>
        <p:txBody>
          <a:bodyPr/>
          <a:lstStyle/>
          <a:p>
            <a:r>
              <a:rPr lang="en-US" sz="3200" dirty="0" smtClean="0"/>
              <a:t>-2005 Met Audition</a:t>
            </a:r>
          </a:p>
          <a:p>
            <a:endParaRPr lang="en-US" sz="4000" dirty="0"/>
          </a:p>
        </p:txBody>
      </p:sp>
      <p:pic>
        <p:nvPicPr>
          <p:cNvPr id="7" name="Jonathan 'a mes ami'.wav">
            <a:hlinkClick r:id="" action="ppaction://media"/>
          </p:cNvPr>
          <p:cNvPicPr>
            <a:picLocks noGrp="1" noRot="1" noChangeAspect="1"/>
          </p:cNvPicPr>
          <p:nvPr>
            <p:ph sz="half" idx="1"/>
            <a:audioFile r:link="rId1"/>
          </p:nvPr>
        </p:nvPicPr>
        <p:blipFill>
          <a:blip r:embed="rId3" cstate="print"/>
          <a:stretch>
            <a:fillRect/>
          </a:stretch>
        </p:blipFill>
        <p:spPr>
          <a:xfrm>
            <a:off x="4648200" y="4191000"/>
            <a:ext cx="304800" cy="304800"/>
          </a:xfrm>
          <a:prstGeom prst="rect">
            <a:avLst/>
          </a:prstGeom>
        </p:spPr>
      </p:pic>
      <p:pic>
        <p:nvPicPr>
          <p:cNvPr id="1026" name="Picture 2" descr="http://www.fwbaroquesociety.org/sites/default/files/images/J%20Yarrington2.jpg"/>
          <p:cNvPicPr>
            <a:picLocks noChangeAspect="1" noChangeArrowheads="1"/>
          </p:cNvPicPr>
          <p:nvPr/>
        </p:nvPicPr>
        <p:blipFill>
          <a:blip r:embed="rId4" cstate="print"/>
          <a:srcRect/>
          <a:stretch>
            <a:fillRect/>
          </a:stretch>
        </p:blipFill>
        <p:spPr bwMode="auto">
          <a:xfrm>
            <a:off x="1981200" y="2971800"/>
            <a:ext cx="2133600" cy="276274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884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Jonathan Bartered Bride.wmv">
            <a:hlinkClick r:id="" action="ppaction://media"/>
          </p:cNvPr>
          <p:cNvPicPr>
            <a:picLocks noGrp="1" noRot="1" noChangeAspect="1"/>
          </p:cNvPicPr>
          <p:nvPr>
            <p:ph idx="4294967295"/>
            <a:videoFile r:link="rId1"/>
          </p:nvPr>
        </p:nvPicPr>
        <p:blipFill>
          <a:blip r:embed="rId3" cstate="print"/>
          <a:stretch>
            <a:fillRect/>
          </a:stretch>
        </p:blipFill>
        <p:spPr>
          <a:xfrm>
            <a:off x="381000" y="228600"/>
            <a:ext cx="8248651" cy="618648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14352"/>
            <a:ext cx="7543800" cy="1162050"/>
          </a:xfrm>
        </p:spPr>
        <p:txBody>
          <a:bodyPr/>
          <a:lstStyle/>
          <a:p>
            <a:r>
              <a:rPr lang="en-US" sz="4800" dirty="0" smtClean="0"/>
              <a:t>Others:</a:t>
            </a:r>
            <a:endParaRPr lang="en-US" sz="4800" dirty="0"/>
          </a:p>
        </p:txBody>
      </p:sp>
      <p:sp>
        <p:nvSpPr>
          <p:cNvPr id="8" name="Text Placeholder 7"/>
          <p:cNvSpPr>
            <a:spLocks noGrp="1"/>
          </p:cNvSpPr>
          <p:nvPr>
            <p:ph type="body" idx="2"/>
          </p:nvPr>
        </p:nvSpPr>
        <p:spPr/>
        <p:txBody>
          <a:bodyPr/>
          <a:lstStyle/>
          <a:p>
            <a:endParaRPr lang="en-US" sz="2400" dirty="0" smtClean="0"/>
          </a:p>
          <a:p>
            <a:r>
              <a:rPr lang="en-US" sz="2400" dirty="0" smtClean="0"/>
              <a:t>Il </a:t>
            </a:r>
            <a:r>
              <a:rPr lang="en-US" sz="2400" dirty="0" err="1" smtClean="0"/>
              <a:t>est</a:t>
            </a:r>
            <a:r>
              <a:rPr lang="en-US" sz="2400" dirty="0" smtClean="0"/>
              <a:t> </a:t>
            </a:r>
            <a:r>
              <a:rPr lang="en-US" sz="2400" dirty="0" err="1" smtClean="0"/>
              <a:t>doux</a:t>
            </a:r>
            <a:endParaRPr lang="en-US" sz="2400" dirty="0" smtClean="0"/>
          </a:p>
          <a:p>
            <a:endParaRPr lang="en-US" sz="2400" dirty="0" smtClean="0"/>
          </a:p>
          <a:p>
            <a:endParaRPr lang="en-US" sz="2400" dirty="0" smtClean="0"/>
          </a:p>
          <a:p>
            <a:r>
              <a:rPr lang="en-US" sz="2400" dirty="0" err="1" smtClean="0"/>
              <a:t>Tu</a:t>
            </a:r>
            <a:r>
              <a:rPr lang="en-US" sz="2400" dirty="0" smtClean="0"/>
              <a:t> </a:t>
            </a:r>
            <a:r>
              <a:rPr lang="en-US" sz="2400" dirty="0" err="1" smtClean="0"/>
              <a:t>che</a:t>
            </a:r>
            <a:r>
              <a:rPr lang="en-US" sz="2400" dirty="0" smtClean="0"/>
              <a:t> </a:t>
            </a:r>
            <a:r>
              <a:rPr lang="en-US" sz="2400" dirty="0" err="1" smtClean="0"/>
              <a:t>di</a:t>
            </a:r>
            <a:r>
              <a:rPr lang="en-US" sz="2400" dirty="0" smtClean="0"/>
              <a:t> </a:t>
            </a:r>
            <a:r>
              <a:rPr lang="en-US" sz="2400" dirty="0" smtClean="0"/>
              <a:t>gel</a:t>
            </a:r>
          </a:p>
          <a:p>
            <a:endParaRPr lang="en-US" sz="2400" dirty="0" smtClean="0"/>
          </a:p>
          <a:p>
            <a:r>
              <a:rPr lang="en-US" sz="2400" dirty="0" smtClean="0"/>
              <a:t>Rossini</a:t>
            </a:r>
            <a:endParaRPr lang="en-US" sz="2400" dirty="0"/>
          </a:p>
        </p:txBody>
      </p:sp>
      <p:pic>
        <p:nvPicPr>
          <p:cNvPr id="7" name="Glidden 'Il est doux'.wav">
            <a:hlinkClick r:id="" action="ppaction://media"/>
          </p:cNvPr>
          <p:cNvPicPr>
            <a:picLocks noGrp="1" noRot="1" noChangeAspect="1"/>
          </p:cNvPicPr>
          <p:nvPr>
            <p:ph sz="half" idx="1"/>
            <a:audioFile r:link="rId1"/>
          </p:nvPr>
        </p:nvPicPr>
        <p:blipFill>
          <a:blip r:embed="rId5" cstate="print"/>
          <a:stretch>
            <a:fillRect/>
          </a:stretch>
        </p:blipFill>
        <p:spPr>
          <a:xfrm>
            <a:off x="2743200" y="2209800"/>
            <a:ext cx="304800" cy="304800"/>
          </a:xfrm>
          <a:prstGeom prst="rect">
            <a:avLst/>
          </a:prstGeom>
        </p:spPr>
      </p:pic>
      <p:pic>
        <p:nvPicPr>
          <p:cNvPr id="9" name="Glidden 'Tu che di gel'.wav">
            <a:hlinkClick r:id="" action="ppaction://media"/>
          </p:cNvPr>
          <p:cNvPicPr>
            <a:picLocks noRot="1" noChangeAspect="1"/>
          </p:cNvPicPr>
          <p:nvPr>
            <a:audioFile r:link="rId2"/>
          </p:nvPr>
        </p:nvPicPr>
        <p:blipFill>
          <a:blip r:embed="rId6" cstate="print"/>
          <a:stretch>
            <a:fillRect/>
          </a:stretch>
        </p:blipFill>
        <p:spPr>
          <a:xfrm>
            <a:off x="2971800" y="3505200"/>
            <a:ext cx="304800" cy="304800"/>
          </a:xfrm>
          <a:prstGeom prst="rect">
            <a:avLst/>
          </a:prstGeom>
        </p:spPr>
      </p:pic>
      <p:pic>
        <p:nvPicPr>
          <p:cNvPr id="6" name="Bruce ford duet.wav">
            <a:hlinkClick r:id="" action="ppaction://media"/>
          </p:cNvPr>
          <p:cNvPicPr>
            <a:picLocks noRot="1" noChangeAspect="1"/>
          </p:cNvPicPr>
          <p:nvPr>
            <a:audioFile r:link="rId3"/>
          </p:nvPr>
        </p:nvPicPr>
        <p:blipFill>
          <a:blip r:embed="rId7" cstate="print"/>
          <a:stretch>
            <a:fillRect/>
          </a:stretch>
        </p:blipFill>
        <p:spPr>
          <a:xfrm>
            <a:off x="2971800" y="4343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6305"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44854" fill="hold"/>
                                        <p:tgtEl>
                                          <p:spTgt spid="9"/>
                                        </p:tgtEl>
                                      </p:cBhvr>
                                    </p:cmd>
                                  </p:childTnLst>
                                </p:cTn>
                              </p:par>
                            </p:childTnLst>
                          </p:cTn>
                        </p:par>
                      </p:childTnLst>
                    </p:cTn>
                  </p:par>
                </p:childTnLst>
              </p:cTn>
              <p:nextCondLst>
                <p:cond evt="onClick" delay="0">
                  <p:tgtEl>
                    <p:spTgt spid="9"/>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396000" fill="hold"/>
                                        <p:tgtEl>
                                          <p:spTgt spid="6"/>
                                        </p:tgtEl>
                                      </p:cBhvr>
                                    </p:cmd>
                                  </p:childTnLst>
                                </p:cTn>
                              </p:par>
                            </p:childTnLst>
                          </p:cTn>
                        </p:par>
                      </p:childTnLst>
                    </p:cTn>
                  </p:par>
                </p:childTnLst>
              </p:cTn>
              <p:nextCondLst>
                <p:cond evt="onClick" delay="0">
                  <p:tgtEl>
                    <p:spTgt spid="6"/>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you teach ‘chiaroscuro’?</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larynx:</a:t>
            </a:r>
            <a:endParaRPr lang="en-US" dirty="0"/>
          </a:p>
        </p:txBody>
      </p:sp>
      <p:sp>
        <p:nvSpPr>
          <p:cNvPr id="3" name="Content Placeholder 2"/>
          <p:cNvSpPr>
            <a:spLocks noGrp="1"/>
          </p:cNvSpPr>
          <p:nvPr>
            <p:ph idx="1"/>
          </p:nvPr>
        </p:nvSpPr>
        <p:spPr/>
        <p:txBody>
          <a:bodyPr/>
          <a:lstStyle/>
          <a:p>
            <a:r>
              <a:rPr lang="en-US" dirty="0" smtClean="0"/>
              <a:t>Indirect:</a:t>
            </a:r>
          </a:p>
          <a:p>
            <a:pPr lvl="1"/>
            <a:r>
              <a:rPr lang="en-US" dirty="0" smtClean="0"/>
              <a:t>‘Singing on the inhalation of the tone’</a:t>
            </a:r>
          </a:p>
          <a:p>
            <a:pPr lvl="1"/>
            <a:r>
              <a:rPr lang="en-US" dirty="0" err="1" smtClean="0"/>
              <a:t>Vennard</a:t>
            </a:r>
            <a:r>
              <a:rPr lang="en-US" dirty="0" smtClean="0"/>
              <a:t> ‘yawn-sigh’</a:t>
            </a:r>
          </a:p>
          <a:p>
            <a:pPr lvl="1"/>
            <a:r>
              <a:rPr lang="en-US" dirty="0" err="1" smtClean="0"/>
              <a:t>Immitation</a:t>
            </a:r>
            <a:endParaRPr lang="en-US" dirty="0" smtClean="0"/>
          </a:p>
          <a:p>
            <a:pPr lvl="1"/>
            <a:r>
              <a:rPr lang="en-US" dirty="0" smtClean="0"/>
              <a:t>Vowel: [o] and [u]</a:t>
            </a:r>
            <a:endParaRPr lang="en-US" dirty="0" smtClean="0"/>
          </a:p>
          <a:p>
            <a:r>
              <a:rPr lang="en-US" dirty="0" smtClean="0"/>
              <a:t>Direct</a:t>
            </a:r>
          </a:p>
          <a:p>
            <a:pPr lvl="1"/>
            <a:r>
              <a:rPr lang="en-US" dirty="0" smtClean="0"/>
              <a:t>Observe laryngeal position: tactile, visual</a:t>
            </a:r>
          </a:p>
          <a:p>
            <a:r>
              <a:rPr lang="en-US" dirty="0" smtClean="0"/>
              <a:t>Best: All the above!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04850"/>
            <a:ext cx="8229600" cy="1143000"/>
          </a:xfrm>
        </p:spPr>
        <p:txBody>
          <a:bodyPr/>
          <a:lstStyle/>
          <a:p>
            <a:pPr eaLnBrk="1" hangingPunct="1"/>
            <a:r>
              <a:rPr lang="en-US" dirty="0" smtClean="0"/>
              <a:t>Well, not so much…</a:t>
            </a:r>
          </a:p>
        </p:txBody>
      </p:sp>
      <p:sp>
        <p:nvSpPr>
          <p:cNvPr id="10243" name="Text Placeholder 12"/>
          <p:cNvSpPr>
            <a:spLocks noGrp="1"/>
          </p:cNvSpPr>
          <p:nvPr>
            <p:ph type="body" idx="1"/>
          </p:nvPr>
        </p:nvSpPr>
        <p:spPr>
          <a:xfrm>
            <a:off x="457200" y="1855788"/>
            <a:ext cx="4040188" cy="658812"/>
          </a:xfrm>
        </p:spPr>
        <p:txBody>
          <a:bodyPr/>
          <a:lstStyle/>
          <a:p>
            <a:pPr eaLnBrk="1" hangingPunct="1"/>
            <a:endParaRPr lang="en-US" smtClean="0"/>
          </a:p>
        </p:txBody>
      </p:sp>
      <p:sp>
        <p:nvSpPr>
          <p:cNvPr id="10244" name="Text Placeholder 13"/>
          <p:cNvSpPr>
            <a:spLocks noGrp="1"/>
          </p:cNvSpPr>
          <p:nvPr>
            <p:ph type="body" sz="half" idx="3"/>
          </p:nvPr>
        </p:nvSpPr>
        <p:spPr>
          <a:xfrm>
            <a:off x="4645025" y="1860550"/>
            <a:ext cx="4041775" cy="654050"/>
          </a:xfrm>
        </p:spPr>
        <p:txBody>
          <a:bodyPr/>
          <a:lstStyle/>
          <a:p>
            <a:pPr eaLnBrk="1" hangingPunct="1"/>
            <a:endParaRPr lang="en-US" smtClean="0"/>
          </a:p>
        </p:txBody>
      </p:sp>
      <p:pic>
        <p:nvPicPr>
          <p:cNvPr id="11" name="Burgess - Schumann.wav">
            <a:hlinkClick r:id="" action="ppaction://media"/>
          </p:cNvPr>
          <p:cNvPicPr>
            <a:picLocks noGrp="1" noRot="1" noChangeAspect="1"/>
          </p:cNvPicPr>
          <p:nvPr>
            <p:ph sz="quarter" idx="2"/>
            <a:audioFile r:link="rId1"/>
          </p:nvPr>
        </p:nvPicPr>
        <p:blipFill>
          <a:blip r:embed="rId5" cstate="print"/>
          <a:srcRect/>
          <a:stretch>
            <a:fillRect/>
          </a:stretch>
        </p:blipFill>
        <p:spPr>
          <a:xfrm>
            <a:off x="762000" y="2667000"/>
            <a:ext cx="304800" cy="304800"/>
          </a:xfrm>
        </p:spPr>
      </p:pic>
      <p:sp>
        <p:nvSpPr>
          <p:cNvPr id="10246" name="Content Placeholder 14"/>
          <p:cNvSpPr>
            <a:spLocks noGrp="1"/>
          </p:cNvSpPr>
          <p:nvPr>
            <p:ph sz="quarter" idx="4"/>
          </p:nvPr>
        </p:nvSpPr>
        <p:spPr>
          <a:xfrm>
            <a:off x="4645025" y="2514600"/>
            <a:ext cx="4041775" cy="3846513"/>
          </a:xfrm>
        </p:spPr>
        <p:txBody>
          <a:bodyPr/>
          <a:lstStyle/>
          <a:p>
            <a:pPr eaLnBrk="1" hangingPunct="1"/>
            <a:r>
              <a:rPr lang="en-US" sz="2800" dirty="0" smtClean="0"/>
              <a:t>Schumann</a:t>
            </a:r>
          </a:p>
          <a:p>
            <a:pPr eaLnBrk="1" hangingPunct="1"/>
            <a:endParaRPr lang="en-US" sz="2800" dirty="0" smtClean="0"/>
          </a:p>
          <a:p>
            <a:pPr eaLnBrk="1" hangingPunct="1"/>
            <a:endParaRPr lang="en-US" sz="2800" dirty="0" smtClean="0"/>
          </a:p>
          <a:p>
            <a:pPr eaLnBrk="1" hangingPunct="1"/>
            <a:r>
              <a:rPr lang="en-US" sz="2800" dirty="0" err="1" smtClean="0"/>
              <a:t>Fauré</a:t>
            </a:r>
            <a:endParaRPr lang="en-US" sz="2800" dirty="0" smtClean="0"/>
          </a:p>
          <a:p>
            <a:pPr eaLnBrk="1" hangingPunct="1">
              <a:buFont typeface="Wingdings 2" pitchFamily="18" charset="2"/>
              <a:buNone/>
            </a:pPr>
            <a:endParaRPr lang="en-US" sz="2800" dirty="0" smtClean="0"/>
          </a:p>
          <a:p>
            <a:pPr eaLnBrk="1" hangingPunct="1"/>
            <a:endParaRPr lang="en-US" sz="2800" dirty="0" smtClean="0"/>
          </a:p>
          <a:p>
            <a:pPr eaLnBrk="1" hangingPunct="1"/>
            <a:r>
              <a:rPr lang="en-US" sz="2800" dirty="0" smtClean="0"/>
              <a:t>Sondheim/</a:t>
            </a:r>
            <a:r>
              <a:rPr lang="en-US" sz="2800" dirty="0" err="1" smtClean="0"/>
              <a:t>Lapine</a:t>
            </a:r>
            <a:endParaRPr lang="en-US" sz="2800" dirty="0" smtClean="0"/>
          </a:p>
        </p:txBody>
      </p:sp>
      <p:pic>
        <p:nvPicPr>
          <p:cNvPr id="8" name="Mandoline.wma">
            <a:hlinkClick r:id="" action="ppaction://media"/>
          </p:cNvPr>
          <p:cNvPicPr>
            <a:picLocks noRot="1" noChangeAspect="1"/>
          </p:cNvPicPr>
          <p:nvPr>
            <a:audioFile r:link="rId2"/>
          </p:nvPr>
        </p:nvPicPr>
        <p:blipFill>
          <a:blip r:embed="rId6" cstate="print"/>
          <a:srcRect/>
          <a:stretch>
            <a:fillRect/>
          </a:stretch>
        </p:blipFill>
        <p:spPr bwMode="auto">
          <a:xfrm>
            <a:off x="762000" y="3657600"/>
            <a:ext cx="304800" cy="304800"/>
          </a:xfrm>
          <a:prstGeom prst="rect">
            <a:avLst/>
          </a:prstGeom>
          <a:noFill/>
          <a:ln w="9525">
            <a:noFill/>
            <a:miter lim="800000"/>
            <a:headEnd/>
            <a:tailEnd/>
          </a:ln>
        </p:spPr>
      </p:pic>
      <p:pic>
        <p:nvPicPr>
          <p:cNvPr id="12" name="Finishing the Hat - Patinkin.wav">
            <a:hlinkClick r:id="" action="ppaction://media"/>
          </p:cNvPr>
          <p:cNvPicPr>
            <a:picLocks noRot="1" noChangeAspect="1"/>
          </p:cNvPicPr>
          <p:nvPr>
            <a:audioFile r:link="rId3"/>
          </p:nvPr>
        </p:nvPicPr>
        <p:blipFill>
          <a:blip r:embed="rId7" cstate="print"/>
          <a:srcRect/>
          <a:stretch>
            <a:fillRect/>
          </a:stretch>
        </p:blipFill>
        <p:spPr bwMode="auto">
          <a:xfrm>
            <a:off x="838200" y="49530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5559"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13987" fill="hold"/>
                                        <p:tgtEl>
                                          <p:spTgt spid="11"/>
                                        </p:tgtEl>
                                      </p:cBhvr>
                                    </p:cmd>
                                  </p:childTnLst>
                                </p:cTn>
                              </p:par>
                            </p:childTnLst>
                          </p:cTn>
                        </p:par>
                      </p:childTnLst>
                    </p:cTn>
                  </p:par>
                </p:childTnLst>
              </p:cTn>
              <p:nextCondLst>
                <p:cond evt="onClick" delay="0">
                  <p:tgtEl>
                    <p:spTgt spid="11"/>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seq concurrent="1" nextAc="seek">
              <p:cTn id="14" restart="whenNotActive" fill="hold" evtFilter="cancelBubble" nodeType="interactiveSeq">
                <p:stCondLst>
                  <p:cond evt="onClick" delay="0">
                    <p:tgtEl>
                      <p:spTgt spid="12"/>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201000" fill="hold"/>
                                        <p:tgtEl>
                                          <p:spTgt spid="12"/>
                                        </p:tgtEl>
                                      </p:cBhvr>
                                    </p:cmd>
                                  </p:childTnLst>
                                </p:cTn>
                              </p:par>
                            </p:childTnLst>
                          </p:cTn>
                        </p:par>
                      </p:childTnLst>
                    </p:cTn>
                  </p:par>
                </p:childTnLst>
              </p:cTn>
              <p:nextCondLst>
                <p:cond evt="onClick" delay="0">
                  <p:tgtEl>
                    <p:spTgt spid="12"/>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i="1" smtClean="0"/>
              <a:t>Voce chiusa</a:t>
            </a:r>
            <a:r>
              <a:rPr lang="en-US" smtClean="0"/>
              <a:t>:</a:t>
            </a:r>
          </a:p>
        </p:txBody>
      </p:sp>
      <p:sp>
        <p:nvSpPr>
          <p:cNvPr id="8198" name="Content Placeholder 6"/>
          <p:cNvSpPr>
            <a:spLocks noGrp="1"/>
          </p:cNvSpPr>
          <p:nvPr>
            <p:ph idx="1"/>
          </p:nvPr>
        </p:nvSpPr>
        <p:spPr/>
        <p:txBody>
          <a:bodyPr/>
          <a:lstStyle/>
          <a:p>
            <a:pPr eaLnBrk="1" hangingPunct="1"/>
            <a:r>
              <a:rPr lang="en-US" b="1" dirty="0" smtClean="0"/>
              <a:t>Premise 1</a:t>
            </a:r>
            <a:r>
              <a:rPr lang="en-US" dirty="0" smtClean="0"/>
              <a:t>: the historical concept of ‘chiaroscuro’ is not likely to happen without intentional focus to establish the articulatory postures that allow it to occur-</a:t>
            </a:r>
            <a:r>
              <a:rPr lang="en-US" i="1" dirty="0" smtClean="0"/>
              <a:t>there are notable exceptions!</a:t>
            </a:r>
          </a:p>
          <a:p>
            <a:pPr eaLnBrk="1" hangingPunct="1"/>
            <a:r>
              <a:rPr lang="en-US" b="1" dirty="0" smtClean="0"/>
              <a:t>Premise 2</a:t>
            </a:r>
            <a:r>
              <a:rPr lang="en-US" dirty="0" smtClean="0"/>
              <a:t>: by focusing on the ‘dark side’ </a:t>
            </a:r>
            <a:r>
              <a:rPr lang="en-US" i="1" dirty="0" smtClean="0"/>
              <a:t>for a time</a:t>
            </a:r>
            <a:r>
              <a:rPr lang="en-US" dirty="0" smtClean="0"/>
              <a:t>, a singer can establish a resonance scheme that is perceived as appropriately balanced: </a:t>
            </a:r>
            <a:r>
              <a:rPr lang="en-US" i="1" dirty="0" smtClean="0"/>
              <a:t>dark and bright</a:t>
            </a:r>
          </a:p>
          <a:p>
            <a:pPr eaLnBrk="1" hangingPunct="1"/>
            <a:r>
              <a:rPr lang="en-US" b="1" dirty="0" smtClean="0"/>
              <a:t>Premise 3</a:t>
            </a:r>
            <a:r>
              <a:rPr lang="en-US" dirty="0" smtClean="0"/>
              <a:t>: there has always been a resistance to the process due to a temporary distortion which leads to this balance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4000" dirty="0" smtClean="0"/>
              <a:t>Richard Miller, </a:t>
            </a:r>
            <a:r>
              <a:rPr lang="en-US" sz="4000" i="1" dirty="0" smtClean="0"/>
              <a:t>The Structure of Singing,</a:t>
            </a:r>
            <a:r>
              <a:rPr lang="en-US" sz="4000" u="sng" dirty="0" smtClean="0"/>
              <a:t> </a:t>
            </a:r>
            <a:r>
              <a:rPr lang="en-US" sz="4000" dirty="0" smtClean="0"/>
              <a:t>1986</a:t>
            </a:r>
          </a:p>
        </p:txBody>
      </p:sp>
      <p:sp>
        <p:nvSpPr>
          <p:cNvPr id="12291" name="Content Placeholder 2"/>
          <p:cNvSpPr>
            <a:spLocks noGrp="1"/>
          </p:cNvSpPr>
          <p:nvPr>
            <p:ph idx="1"/>
          </p:nvPr>
        </p:nvSpPr>
        <p:spPr/>
        <p:txBody>
          <a:bodyPr/>
          <a:lstStyle/>
          <a:p>
            <a:pPr lvl="1" eaLnBrk="1" hangingPunct="1">
              <a:buNone/>
            </a:pPr>
            <a:r>
              <a:rPr lang="en-US" sz="2800" dirty="0" smtClean="0"/>
              <a:t>“There can be little doubt that in desirable ‘closed voice’ (</a:t>
            </a:r>
            <a:r>
              <a:rPr lang="en-US" sz="2800" i="1" dirty="0" smtClean="0"/>
              <a:t>voce chiusa</a:t>
            </a:r>
            <a:r>
              <a:rPr lang="en-US" sz="2800" dirty="0" smtClean="0"/>
              <a:t>), a timbre that should prevail throughout the singing voice regardless of range, as opposed to ‘open voice’ (</a:t>
            </a:r>
            <a:r>
              <a:rPr lang="en-US" sz="2800" i="1" dirty="0" smtClean="0"/>
              <a:t>voce </a:t>
            </a:r>
            <a:r>
              <a:rPr lang="en-US" sz="2800" i="1" dirty="0" err="1" smtClean="0"/>
              <a:t>aperta</a:t>
            </a:r>
            <a:r>
              <a:rPr lang="en-US" sz="2800" dirty="0" smtClean="0"/>
              <a:t>), </a:t>
            </a:r>
            <a:r>
              <a:rPr lang="en-US" sz="2800" b="1" dirty="0" smtClean="0"/>
              <a:t>there is a stabilized laryngeal position – relatively low – and a somewhat widened pharynx.</a:t>
            </a:r>
            <a:r>
              <a:rPr lang="en-US" sz="2800" dirty="0" smtClean="0"/>
              <a:t>  These conditions together with proper vowel modification (</a:t>
            </a:r>
            <a:r>
              <a:rPr lang="en-US" sz="2800" i="1" dirty="0" smtClean="0"/>
              <a:t>aggiustamento</a:t>
            </a:r>
            <a:r>
              <a:rPr lang="en-US" sz="2800" dirty="0" smtClean="0"/>
              <a:t>) produce the so-called ‘covered sound’ of the upper range.”	</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Right connections:</a:t>
            </a:r>
          </a:p>
        </p:txBody>
      </p:sp>
      <p:sp>
        <p:nvSpPr>
          <p:cNvPr id="13315" name="Content Placeholder 2"/>
          <p:cNvSpPr>
            <a:spLocks noGrp="1"/>
          </p:cNvSpPr>
          <p:nvPr>
            <p:ph idx="1"/>
          </p:nvPr>
        </p:nvSpPr>
        <p:spPr/>
        <p:txBody>
          <a:bodyPr/>
          <a:lstStyle/>
          <a:p>
            <a:pPr eaLnBrk="1" hangingPunct="1"/>
            <a:r>
              <a:rPr lang="en-US" sz="3600" dirty="0" smtClean="0"/>
              <a:t>One cannot separate the concept of ‘</a:t>
            </a:r>
            <a:r>
              <a:rPr lang="en-US" sz="3600" i="1" dirty="0" smtClean="0"/>
              <a:t>voce chiusa’</a:t>
            </a:r>
            <a:r>
              <a:rPr lang="en-US" sz="3600" dirty="0" smtClean="0"/>
              <a:t> from the concept of the stable laryngeal posture</a:t>
            </a:r>
          </a:p>
          <a:p>
            <a:pPr eaLnBrk="1" hangingPunct="1"/>
            <a:endParaRPr lang="en-US" sz="3600" dirty="0" smtClean="0"/>
          </a:p>
          <a:p>
            <a:pPr eaLnBrk="1" hangingPunct="1"/>
            <a:r>
              <a:rPr lang="en-US" sz="3600" dirty="0" smtClean="0"/>
              <a:t>Long list of distinguished authors who have written about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000" dirty="0" smtClean="0"/>
              <a:t>Edmund Meyer, </a:t>
            </a:r>
            <a:r>
              <a:rPr lang="en-US" sz="4000" i="1" dirty="0" smtClean="0"/>
              <a:t>The Renaissance of Vocal Art, </a:t>
            </a:r>
            <a:r>
              <a:rPr lang="en-US" sz="4000" dirty="0" smtClean="0"/>
              <a:t>1902</a:t>
            </a:r>
            <a:endParaRPr lang="en-US" sz="4000" i="1" dirty="0" smtClean="0"/>
          </a:p>
        </p:txBody>
      </p:sp>
      <p:sp>
        <p:nvSpPr>
          <p:cNvPr id="14339" name="Content Placeholder 2"/>
          <p:cNvSpPr>
            <a:spLocks noGrp="1"/>
          </p:cNvSpPr>
          <p:nvPr>
            <p:ph idx="1"/>
          </p:nvPr>
        </p:nvSpPr>
        <p:spPr/>
        <p:txBody>
          <a:bodyPr/>
          <a:lstStyle/>
          <a:p>
            <a:pPr eaLnBrk="1" hangingPunct="1">
              <a:buFont typeface="Wingdings 2" pitchFamily="18" charset="2"/>
              <a:buNone/>
            </a:pPr>
            <a:r>
              <a:rPr lang="en-US" dirty="0" smtClean="0"/>
              <a:t>	</a:t>
            </a:r>
            <a:r>
              <a:rPr lang="en-US" sz="3600" dirty="0" smtClean="0"/>
              <a:t>“For artistic tone, the soft palate must be high, the larynx must be low, and the throat and mouth allowed to form, not made or compelled. . . The larynx must be low in adjustment for the production of beautiful tone, but it must never be locally adjusted.”</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4000" dirty="0" smtClean="0"/>
              <a:t>Charles </a:t>
            </a:r>
            <a:r>
              <a:rPr lang="en-US" sz="4000" dirty="0" err="1" smtClean="0"/>
              <a:t>Amable</a:t>
            </a:r>
            <a:r>
              <a:rPr lang="en-US" sz="4000" dirty="0" smtClean="0"/>
              <a:t> </a:t>
            </a:r>
            <a:r>
              <a:rPr lang="en-US" sz="4000" dirty="0" err="1" smtClean="0"/>
              <a:t>Bataille</a:t>
            </a:r>
            <a:r>
              <a:rPr lang="en-US" sz="4000" dirty="0" smtClean="0"/>
              <a:t>,  </a:t>
            </a:r>
            <a:r>
              <a:rPr lang="en-US" sz="4000" i="1" dirty="0" err="1" smtClean="0"/>
              <a:t>Nouvelles</a:t>
            </a:r>
            <a:r>
              <a:rPr lang="en-US" sz="4000" i="1" dirty="0" smtClean="0"/>
              <a:t> </a:t>
            </a:r>
            <a:r>
              <a:rPr lang="en-US" sz="4000" i="1" dirty="0" err="1" smtClean="0"/>
              <a:t>recherches</a:t>
            </a:r>
            <a:r>
              <a:rPr lang="en-US" sz="4000" i="1" dirty="0" smtClean="0"/>
              <a:t> </a:t>
            </a:r>
            <a:r>
              <a:rPr lang="en-US" sz="4000" i="1" dirty="0" err="1" smtClean="0"/>
              <a:t>sur</a:t>
            </a:r>
            <a:r>
              <a:rPr lang="en-US" sz="4000" i="1" dirty="0" smtClean="0"/>
              <a:t> la phonation, </a:t>
            </a:r>
            <a:r>
              <a:rPr lang="en-US" sz="4000" dirty="0" smtClean="0"/>
              <a:t>1861</a:t>
            </a:r>
          </a:p>
        </p:txBody>
      </p:sp>
      <p:sp>
        <p:nvSpPr>
          <p:cNvPr id="15363" name="Content Placeholder 2"/>
          <p:cNvSpPr>
            <a:spLocks noGrp="1"/>
          </p:cNvSpPr>
          <p:nvPr>
            <p:ph idx="1"/>
          </p:nvPr>
        </p:nvSpPr>
        <p:spPr/>
        <p:txBody>
          <a:bodyPr/>
          <a:lstStyle/>
          <a:p>
            <a:pPr lvl="2" eaLnBrk="1" hangingPunct="1">
              <a:buNone/>
            </a:pPr>
            <a:endParaRPr lang="en-US" sz="3600" dirty="0" smtClean="0"/>
          </a:p>
          <a:p>
            <a:pPr lvl="2" eaLnBrk="1" hangingPunct="1">
              <a:buNone/>
            </a:pPr>
            <a:r>
              <a:rPr lang="en-US" sz="3600" dirty="0" smtClean="0"/>
              <a:t>“Moderate lowering of the larynx has the certain result of giving the voice suppleness and power, thereby encouraging the enlargement of its natural limits</a:t>
            </a:r>
            <a:r>
              <a:rPr lang="en-US" sz="3200" dirty="0" smtClean="0"/>
              <a:t>.”</a:t>
            </a:r>
          </a:p>
          <a:p>
            <a:pPr lvl="2" eaLnBrk="1" hangingPunct="1">
              <a:buFont typeface="Wingdings 2" pitchFamily="18" charset="2"/>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err="1" smtClean="0"/>
              <a:t>Enrico</a:t>
            </a:r>
            <a:r>
              <a:rPr lang="en-US" sz="4000" dirty="0" smtClean="0"/>
              <a:t> </a:t>
            </a:r>
            <a:r>
              <a:rPr lang="en-US" sz="4000" dirty="0" err="1" smtClean="0"/>
              <a:t>Delle</a:t>
            </a:r>
            <a:r>
              <a:rPr lang="en-US" sz="4000" dirty="0" smtClean="0"/>
              <a:t> </a:t>
            </a:r>
            <a:r>
              <a:rPr lang="en-US" sz="4000" dirty="0" err="1" smtClean="0"/>
              <a:t>Sedie</a:t>
            </a:r>
            <a:r>
              <a:rPr lang="en-US" sz="4000" dirty="0" smtClean="0"/>
              <a:t>,</a:t>
            </a:r>
            <a:r>
              <a:rPr lang="en-US" sz="4000" i="1" dirty="0" smtClean="0"/>
              <a:t> Esthetics of the Art of Singing</a:t>
            </a:r>
            <a:r>
              <a:rPr lang="en-US" sz="4000" dirty="0" smtClean="0"/>
              <a:t>, 1885</a:t>
            </a:r>
            <a:endParaRPr lang="en-US" sz="4000" dirty="0"/>
          </a:p>
        </p:txBody>
      </p:sp>
      <p:sp>
        <p:nvSpPr>
          <p:cNvPr id="3" name="Content Placeholder 2"/>
          <p:cNvSpPr>
            <a:spLocks noGrp="1"/>
          </p:cNvSpPr>
          <p:nvPr>
            <p:ph idx="1"/>
          </p:nvPr>
        </p:nvSpPr>
        <p:spPr/>
        <p:txBody>
          <a:bodyPr/>
          <a:lstStyle/>
          <a:p>
            <a:pPr lvl="2" eaLnBrk="1" hangingPunct="1">
              <a:buNone/>
            </a:pPr>
            <a:endParaRPr lang="en-US" sz="3200" dirty="0" smtClean="0"/>
          </a:p>
          <a:p>
            <a:pPr lvl="2" eaLnBrk="1" hangingPunct="1">
              <a:buNone/>
            </a:pPr>
            <a:r>
              <a:rPr lang="en-US" sz="3200" dirty="0" smtClean="0"/>
              <a:t>“When the larynx is so raised we may emit high sounds, but thin and shrill.  It is true that we are disposed to raise the larynx when we want to emit high sounds, but if we would closely observe the timbre, we would recognize that they are thin, contracted and shrill.”	</a:t>
            </a:r>
          </a:p>
          <a:p>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5469</TotalTime>
  <Words>880</Words>
  <Application>Microsoft Office PowerPoint</Application>
  <PresentationFormat>On-screen Show (4:3)</PresentationFormat>
  <Paragraphs>118</Paragraphs>
  <Slides>28</Slides>
  <Notes>0</Notes>
  <HiddenSlides>0</HiddenSlides>
  <MMClips>11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The ‘voce chiusa’ : Out of the darkness into the bright</vt:lpstr>
      <vt:lpstr>Voce chiusa</vt:lpstr>
      <vt:lpstr>Well, not so much…</vt:lpstr>
      <vt:lpstr>Voce chiusa:</vt:lpstr>
      <vt:lpstr>Richard Miller, The Structure of Singing, 1986</vt:lpstr>
      <vt:lpstr>Right connections:</vt:lpstr>
      <vt:lpstr>Edmund Meyer, The Renaissance of Vocal Art, 1902</vt:lpstr>
      <vt:lpstr>Charles Amable Bataille,  Nouvelles recherches sur la phonation, 1861</vt:lpstr>
      <vt:lpstr>Enrico Delle Sedie, Esthetics of the Art of Singing, 1885</vt:lpstr>
      <vt:lpstr>Julius Stockhausen, A Method of Singing, 1884</vt:lpstr>
      <vt:lpstr>Julius Stockhausen, A Method of Singing, 1884</vt:lpstr>
      <vt:lpstr>Manuel Garcia II (1805-1906) </vt:lpstr>
      <vt:lpstr>Manuel Garcia II (1805-1906)</vt:lpstr>
      <vt:lpstr>Manuel Garcia II (1805-1906)</vt:lpstr>
      <vt:lpstr>Manuel Garcia II (1805-1906)</vt:lpstr>
      <vt:lpstr>Manuel Garcia II (1805-1906)</vt:lpstr>
      <vt:lpstr>Changing Traditions</vt:lpstr>
      <vt:lpstr>New expectations</vt:lpstr>
      <vt:lpstr>Voix Sombrée!</vt:lpstr>
      <vt:lpstr>Voix Sombrée!</vt:lpstr>
      <vt:lpstr>Voix Sombrée!</vt:lpstr>
      <vt:lpstr>Voix Sombrée!</vt:lpstr>
      <vt:lpstr>Slide 23</vt:lpstr>
      <vt:lpstr>Jonathan Yarrington, tenor</vt:lpstr>
      <vt:lpstr>Slide 25</vt:lpstr>
      <vt:lpstr>Others:</vt:lpstr>
      <vt:lpstr>How do you teach ‘chiaroscuro’?</vt:lpstr>
      <vt:lpstr>Low larynx:</vt:lpstr>
    </vt:vector>
  </TitlesOfParts>
  <Company>UNT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Sombre Timbre</dc:title>
  <dc:creator>Stephen F Austin</dc:creator>
  <cp:lastModifiedBy>saustin</cp:lastModifiedBy>
  <cp:revision>66</cp:revision>
  <dcterms:created xsi:type="dcterms:W3CDTF">2005-08-29T00:37:50Z</dcterms:created>
  <dcterms:modified xsi:type="dcterms:W3CDTF">2012-06-18T03:27:51Z</dcterms:modified>
</cp:coreProperties>
</file>